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04" r:id="rId1"/>
  </p:sldMasterIdLst>
  <p:sldIdLst>
    <p:sldId id="274" r:id="rId2"/>
    <p:sldId id="277" r:id="rId3"/>
    <p:sldId id="27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3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1E3E-9D78-4230-9BD5-DD55421E7CB6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ECCD-3874-43B8-8EAD-FCE7409442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1E3E-9D78-4230-9BD5-DD55421E7CB6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ECCD-3874-43B8-8EAD-FCE740944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1E3E-9D78-4230-9BD5-DD55421E7CB6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ECCD-3874-43B8-8EAD-FCE740944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1E3E-9D78-4230-9BD5-DD55421E7CB6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ECCD-3874-43B8-8EAD-FCE740944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1E3E-9D78-4230-9BD5-DD55421E7CB6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ECCD-3874-43B8-8EAD-FCE74094429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1E3E-9D78-4230-9BD5-DD55421E7CB6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ECCD-3874-43B8-8EAD-FCE740944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1E3E-9D78-4230-9BD5-DD55421E7CB6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ECCD-3874-43B8-8EAD-FCE740944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1E3E-9D78-4230-9BD5-DD55421E7CB6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ECCD-3874-43B8-8EAD-FCE740944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1E3E-9D78-4230-9BD5-DD55421E7CB6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ECCD-3874-43B8-8EAD-FCE740944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1E3E-9D78-4230-9BD5-DD55421E7CB6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8ECCD-3874-43B8-8EAD-FCE7409442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41E3E-9D78-4230-9BD5-DD55421E7CB6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D8ECCD-3874-43B8-8EAD-FCE74094429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841E3E-9D78-4230-9BD5-DD55421E7CB6}" type="datetimeFigureOut">
              <a:rPr lang="ru-RU" smtClean="0"/>
              <a:t>19.07.2023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D8ECCD-3874-43B8-8EAD-FCE740944292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2843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Вступительные испытания </a:t>
            </a:r>
            <a:br>
              <a:rPr lang="ru-RU" sz="2800" dirty="0" smtClean="0"/>
            </a:br>
            <a:r>
              <a:rPr lang="ru-RU" sz="2800" b="1" dirty="0" smtClean="0"/>
              <a:t>по биологии и </a:t>
            </a:r>
            <a:br>
              <a:rPr lang="ru-RU" sz="2800" b="1" dirty="0" smtClean="0"/>
            </a:br>
            <a:r>
              <a:rPr lang="ru-RU" sz="2800" b="1" dirty="0" smtClean="0"/>
              <a:t>биологическим основам психологии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(очная форма обучения </a:t>
            </a:r>
            <a:r>
              <a:rPr lang="ru-RU" sz="2800" dirty="0" err="1" smtClean="0"/>
              <a:t>ТвГТУ</a:t>
            </a:r>
            <a:r>
              <a:rPr lang="ru-RU" sz="28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43484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Структура испытания повторяет формат задания ЕГЭ по биологии и состоит из </a:t>
            </a:r>
            <a:r>
              <a:rPr lang="ru-RU" dirty="0" smtClean="0">
                <a:solidFill>
                  <a:srgbClr val="FF0000"/>
                </a:solidFill>
              </a:rPr>
              <a:t>двух частей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1 часть</a:t>
            </a:r>
            <a:r>
              <a:rPr lang="ru-RU" sz="2000" dirty="0" smtClean="0"/>
              <a:t> содержит 21 задание </a:t>
            </a:r>
          </a:p>
          <a:p>
            <a:pPr marL="0" indent="0">
              <a:buNone/>
            </a:pPr>
            <a:r>
              <a:rPr lang="ru-RU" sz="2000" dirty="0" smtClean="0"/>
              <a:t>(с 1 по 21)</a:t>
            </a:r>
          </a:p>
          <a:p>
            <a:pPr marL="0" indent="0"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2 часть </a:t>
            </a:r>
            <a:r>
              <a:rPr lang="ru-RU" sz="2000" dirty="0" smtClean="0"/>
              <a:t>содержит 7 заданий (с 22 по 28)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587" y="2492897"/>
            <a:ext cx="3378845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623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типов заданий: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1 часть </a:t>
            </a:r>
            <a:r>
              <a:rPr lang="ru-RU" sz="1800" dirty="0" smtClean="0"/>
              <a:t>содержит закрытые тесты, которые предполагают:</a:t>
            </a:r>
          </a:p>
          <a:p>
            <a:pPr marL="0" indent="0">
              <a:buNone/>
            </a:pPr>
            <a:r>
              <a:rPr lang="ru-RU" sz="1300" dirty="0" smtClean="0">
                <a:solidFill>
                  <a:srgbClr val="0070C0"/>
                </a:solidFill>
              </a:rPr>
              <a:t>- выбор из множества </a:t>
            </a:r>
          </a:p>
          <a:p>
            <a:pPr marL="0" indent="0">
              <a:buNone/>
            </a:pPr>
            <a:r>
              <a:rPr lang="ru-RU" sz="1300" dirty="0" smtClean="0"/>
              <a:t>(ПРИМЕР. Выберите </a:t>
            </a:r>
            <a:r>
              <a:rPr lang="ru-RU" sz="1300" dirty="0" err="1" smtClean="0"/>
              <a:t>немембранные</a:t>
            </a:r>
            <a:r>
              <a:rPr lang="ru-RU" sz="1300" dirty="0" smtClean="0"/>
              <a:t> органоиды из списка: лизосомы, рибосомы, митохондрии, клеточный центр, ЭПС, аппарат </a:t>
            </a:r>
            <a:r>
              <a:rPr lang="ru-RU" sz="1300" dirty="0" err="1" smtClean="0"/>
              <a:t>Гольджи</a:t>
            </a:r>
            <a:r>
              <a:rPr lang="ru-RU" sz="1300" dirty="0" smtClean="0"/>
              <a:t>);</a:t>
            </a:r>
          </a:p>
          <a:p>
            <a:pPr marL="0" indent="0">
              <a:buNone/>
            </a:pPr>
            <a:r>
              <a:rPr lang="ru-RU" sz="1300" dirty="0" smtClean="0">
                <a:solidFill>
                  <a:srgbClr val="0070C0"/>
                </a:solidFill>
              </a:rPr>
              <a:t>- установление последовательности </a:t>
            </a:r>
          </a:p>
          <a:p>
            <a:pPr marL="0" indent="0">
              <a:buNone/>
            </a:pPr>
            <a:r>
              <a:rPr lang="ru-RU" sz="1300" dirty="0" smtClean="0"/>
              <a:t>(ПРИМЕР. Определите порядок  эр: протерозойская, архейская, кайнозойская, мезозойская, палеозойская);</a:t>
            </a:r>
          </a:p>
          <a:p>
            <a:pPr marL="0" indent="0">
              <a:buNone/>
            </a:pPr>
            <a:r>
              <a:rPr lang="ru-RU" sz="1300" dirty="0" smtClean="0">
                <a:solidFill>
                  <a:srgbClr val="0070C0"/>
                </a:solidFill>
              </a:rPr>
              <a:t>- работа с рисунком или графиком</a:t>
            </a:r>
            <a:r>
              <a:rPr lang="ru-RU" sz="1300" dirty="0" smtClean="0"/>
              <a:t> (НАПРИМЕР, по анатомии и физиологии);</a:t>
            </a:r>
          </a:p>
          <a:p>
            <a:pPr marL="0" indent="0">
              <a:buNone/>
            </a:pPr>
            <a:r>
              <a:rPr lang="ru-RU" sz="1300" dirty="0" smtClean="0">
                <a:solidFill>
                  <a:srgbClr val="0070C0"/>
                </a:solidFill>
              </a:rPr>
              <a:t>- подсчет процентного содержания</a:t>
            </a:r>
            <a:r>
              <a:rPr lang="ru-RU" sz="1300" dirty="0" smtClean="0"/>
              <a:t> (</a:t>
            </a:r>
            <a:r>
              <a:rPr lang="ru-RU" sz="1300" dirty="0">
                <a:solidFill>
                  <a:prstClr val="black"/>
                </a:solidFill>
              </a:rPr>
              <a:t>НАПРИМЕР</a:t>
            </a:r>
            <a:r>
              <a:rPr lang="ru-RU" sz="1300" dirty="0" smtClean="0"/>
              <a:t>, содержания гуанина, исходя из содержания </a:t>
            </a:r>
            <a:r>
              <a:rPr lang="ru-RU" sz="1300" dirty="0" err="1" smtClean="0"/>
              <a:t>тимина</a:t>
            </a:r>
            <a:r>
              <a:rPr lang="ru-RU" sz="1300" dirty="0" smtClean="0"/>
              <a:t>);</a:t>
            </a:r>
          </a:p>
          <a:p>
            <a:pPr marL="0" indent="0">
              <a:buNone/>
            </a:pPr>
            <a:r>
              <a:rPr lang="ru-RU" sz="1300" dirty="0" smtClean="0">
                <a:solidFill>
                  <a:srgbClr val="0070C0"/>
                </a:solidFill>
              </a:rPr>
              <a:t>- запись термина</a:t>
            </a:r>
            <a:r>
              <a:rPr lang="ru-RU" sz="1300" dirty="0" smtClean="0"/>
              <a:t> (</a:t>
            </a:r>
            <a:r>
              <a:rPr lang="ru-RU" sz="1300" dirty="0">
                <a:solidFill>
                  <a:prstClr val="black"/>
                </a:solidFill>
              </a:rPr>
              <a:t>НАПРИМЕР</a:t>
            </a:r>
            <a:r>
              <a:rPr lang="ru-RU" sz="1300" dirty="0" smtClean="0"/>
              <a:t>, название метода исследования генома).</a:t>
            </a:r>
            <a:endParaRPr lang="ru-RU" sz="13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solidFill>
                  <a:srgbClr val="FF0000"/>
                </a:solidFill>
              </a:rPr>
              <a:t>2 часть </a:t>
            </a:r>
            <a:r>
              <a:rPr lang="ru-RU" sz="1800" dirty="0" smtClean="0"/>
              <a:t>содержит открытые задания, которые предполагают развёрнуый ответ.</a:t>
            </a:r>
          </a:p>
          <a:p>
            <a:pPr marL="0" indent="0">
              <a:buNone/>
            </a:pPr>
            <a:r>
              <a:rPr lang="ru-RU" sz="1800" dirty="0" smtClean="0"/>
              <a:t>В обязательном порядке предложены:</a:t>
            </a:r>
          </a:p>
          <a:p>
            <a:pPr marL="0" indent="0">
              <a:buNone/>
            </a:pPr>
            <a:r>
              <a:rPr lang="ru-RU" sz="1300" dirty="0" smtClean="0">
                <a:solidFill>
                  <a:srgbClr val="0070C0"/>
                </a:solidFill>
              </a:rPr>
              <a:t>- текст с ошибками, которые требуют исправления и пояснения</a:t>
            </a:r>
            <a:r>
              <a:rPr lang="ru-RU" sz="1300" dirty="0" smtClean="0">
                <a:solidFill>
                  <a:srgbClr val="00B0F0"/>
                </a:solidFill>
              </a:rPr>
              <a:t> </a:t>
            </a:r>
            <a:r>
              <a:rPr lang="ru-RU" sz="1300" dirty="0" smtClean="0"/>
              <a:t>(из любой области биологии);</a:t>
            </a:r>
          </a:p>
          <a:p>
            <a:pPr marL="0" indent="0">
              <a:buNone/>
            </a:pPr>
            <a:r>
              <a:rPr lang="ru-RU" sz="1300" dirty="0" smtClean="0">
                <a:solidFill>
                  <a:srgbClr val="0070C0"/>
                </a:solidFill>
              </a:rPr>
              <a:t>- задачи по генетике </a:t>
            </a:r>
            <a:r>
              <a:rPr lang="ru-RU" sz="1300" dirty="0" smtClean="0"/>
              <a:t>(в том числе родословная);</a:t>
            </a:r>
          </a:p>
          <a:p>
            <a:pPr marL="0" indent="0">
              <a:buNone/>
            </a:pPr>
            <a:r>
              <a:rPr lang="ru-RU" sz="1300" dirty="0" smtClean="0">
                <a:solidFill>
                  <a:srgbClr val="0070C0"/>
                </a:solidFill>
              </a:rPr>
              <a:t>- задачи по молекулярной биологии </a:t>
            </a:r>
            <a:r>
              <a:rPr lang="ru-RU" sz="1300" dirty="0" smtClean="0"/>
              <a:t>(процессы транскрипции и </a:t>
            </a:r>
            <a:r>
              <a:rPr lang="ru-RU" sz="1300" dirty="0" err="1" smtClean="0"/>
              <a:t>транляции</a:t>
            </a:r>
            <a:r>
              <a:rPr lang="ru-RU" sz="1300" dirty="0" smtClean="0"/>
              <a:t> с последовательностями ДНК, и-РНК, генетическим кодом).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82730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выполнения испытания: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1800" dirty="0" smtClean="0"/>
              <a:t>Абитуриент вправе выполнять любые задания, как из </a:t>
            </a:r>
            <a:r>
              <a:rPr lang="ru-RU" sz="1800" dirty="0" smtClean="0">
                <a:solidFill>
                  <a:srgbClr val="FF0000"/>
                </a:solidFill>
              </a:rPr>
              <a:t>первой, так  из второй частей, или из обеих.</a:t>
            </a:r>
          </a:p>
          <a:p>
            <a:r>
              <a:rPr lang="ru-RU" sz="1800" dirty="0">
                <a:solidFill>
                  <a:prstClr val="black"/>
                </a:solidFill>
              </a:rPr>
              <a:t>По результатам работы подсчитываются баллы </a:t>
            </a:r>
            <a:r>
              <a:rPr lang="ru-RU" sz="1800" dirty="0">
                <a:solidFill>
                  <a:srgbClr val="FF0000"/>
                </a:solidFill>
              </a:rPr>
              <a:t>по 100-балльной шкале</a:t>
            </a:r>
          </a:p>
          <a:p>
            <a:endParaRPr lang="ru-RU" sz="1800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1800" dirty="0" smtClean="0"/>
              <a:t> </a:t>
            </a:r>
            <a:endParaRPr lang="ru-RU" sz="18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144713"/>
            <a:ext cx="2736304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878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</TotalTime>
  <Words>231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Вступительные испытания  по биологии и  биологическим основам психологии  (очная форма обучения ТвГТУ)</vt:lpstr>
      <vt:lpstr>Описание типов заданий:</vt:lpstr>
      <vt:lpstr>Правила выполнения испытания: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Пользователь Windows</cp:lastModifiedBy>
  <cp:revision>29</cp:revision>
  <dcterms:created xsi:type="dcterms:W3CDTF">2019-10-28T17:09:57Z</dcterms:created>
  <dcterms:modified xsi:type="dcterms:W3CDTF">2023-07-19T09:57:15Z</dcterms:modified>
</cp:coreProperties>
</file>