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6" r:id="rId2"/>
    <p:sldId id="287" r:id="rId3"/>
    <p:sldId id="288" r:id="rId4"/>
    <p:sldId id="289" r:id="rId5"/>
    <p:sldId id="294" r:id="rId6"/>
    <p:sldId id="293" r:id="rId7"/>
    <p:sldId id="296" r:id="rId8"/>
    <p:sldId id="295" r:id="rId9"/>
    <p:sldId id="292" r:id="rId10"/>
    <p:sldId id="304" r:id="rId11"/>
    <p:sldId id="305" r:id="rId12"/>
    <p:sldId id="302" r:id="rId13"/>
    <p:sldId id="301" r:id="rId14"/>
    <p:sldId id="300" r:id="rId15"/>
    <p:sldId id="306" r:id="rId16"/>
    <p:sldId id="307" r:id="rId17"/>
    <p:sldId id="28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708C-0929-46F4-880A-108ADAE63A8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97AD2-6393-4F64-96D3-F5B1DC0ABD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97AD2-6393-4F64-96D3-F5B1DC0ABD8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47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3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8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680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0663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7805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949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22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7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093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13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416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362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259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239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36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07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00897"/>
            <a:ext cx="8596668" cy="486856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материалы </a:t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подготовки </a:t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вступительному экзамену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Основам социально-гуманитарных знаний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4053016"/>
            <a:ext cx="8596668" cy="24095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ТвГТУ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408670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48032"/>
            <a:ext cx="8596668" cy="56099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основным подсистемам общества не относятся: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экономическая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духовная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экологическая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социальная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Подберите понятие к данному определению: "Исторически сложившиеся устойчивая форма организации и регулирования совместной жизни людей ":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социальный институт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социальная структура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социальная стратификация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социальный контроль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8281"/>
            <a:ext cx="8596668" cy="1285103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86249"/>
            <a:ext cx="8596668" cy="5424616"/>
          </a:xfrm>
        </p:spPr>
        <p:txBody>
          <a:bodyPr/>
          <a:lstStyle/>
          <a:p>
            <a:pPr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выхода из экологического кризиса, порожденного научно-техническим прогрессом: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снижение производительности труда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ускорение экономического развития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изменение производственной деятельности человека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повышение производительности труда</a:t>
            </a:r>
          </a:p>
          <a:p>
            <a:pPr>
              <a:buNone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критериям истины относится: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длительность существования суждения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количество людей, придерживающихся данного суждения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возможность подтверждения суждения на практике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непротиворечивость суждения всем предшествующим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0638"/>
            <a:ext cx="8596668" cy="1346886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22173"/>
            <a:ext cx="8596668" cy="53628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Деятельность, порождающая нечто новое, никогда ранее не существовавшее, называется: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моделированием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познанием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творчеством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изучением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трансфертным платежам относится: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оптовая цена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минимальная заработная плата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цена выбора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пособие по безработице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0638"/>
            <a:ext cx="8596668" cy="988540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2620" y="1248033"/>
            <a:ext cx="8596668" cy="4768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измерителем экономики страны является: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платежеспособность населения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внутренний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валовый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продукт на душу населения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средний уровень заработной платы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цена равновесия</a:t>
            </a: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Структурным компонентом политической системы является подсистема:</a:t>
            </a:r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пропорциональная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нормативная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мажоритарная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социальная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73892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161535"/>
            <a:ext cx="9652915" cy="48798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Назовите 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государства.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Назовите 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позитивных последствия глобализации.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эмпирических метода научного познания.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и проиллюстрируйте примерами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канала социальной мобильности.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 (формы) деятельности.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обществоведческие знания: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Раскройте смысл понятия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«искусство»;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Составьте два предложения: одно предложение 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функциях искусства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одно предложение 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форме существования искусства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0C226"/>
              </a:buClr>
              <a:buNone/>
            </a:pP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Используя обществоведческие знания: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 Раскройте смысл понятия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«социальная стратификация»;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Составьте два предложения: одно предложение об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исторических типах стратификации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одно предложение о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критериях стратификации современного общества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18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6400" b="1" dirty="0"/>
              <a:t>В форме эссе раскройте основную идею (идеи) </a:t>
            </a:r>
            <a:r>
              <a:rPr lang="ru-RU" sz="6400" b="1" dirty="0" smtClean="0"/>
              <a:t>предложенного </a:t>
            </a:r>
            <a:r>
              <a:rPr lang="ru-RU" sz="6400" b="1" dirty="0"/>
              <a:t>изречения. При оценивании эссе используются следующие критерии: раскрытие смысла высказывания; теоретическое содержание эссе (объяснение </a:t>
            </a:r>
            <a:r>
              <a:rPr lang="ru-RU" sz="6400" b="1" dirty="0" smtClean="0"/>
              <a:t>ключевых понятий; </a:t>
            </a:r>
            <a:r>
              <a:rPr lang="ru-RU" sz="6400" b="1" dirty="0"/>
              <a:t>наличие и корректность теоретических положений; качество приводимых социальных фактов и примеров (не менее трех)). </a:t>
            </a:r>
            <a:endParaRPr lang="ru-RU" sz="6400" b="1" dirty="0" smtClean="0"/>
          </a:p>
          <a:p>
            <a:pPr marL="0" indent="0" algn="just">
              <a:buNone/>
            </a:pPr>
            <a:r>
              <a:rPr lang="ru-RU" sz="6400" b="1" dirty="0" smtClean="0"/>
              <a:t>Примеры изречений:</a:t>
            </a:r>
          </a:p>
          <a:p>
            <a:r>
              <a:rPr lang="ru-RU" sz="6400" dirty="0" smtClean="0"/>
              <a:t>«Народ</a:t>
            </a:r>
            <a:r>
              <a:rPr lang="ru-RU" sz="6400" dirty="0" smtClean="0"/>
              <a:t>, это организм созданный </a:t>
            </a:r>
            <a:r>
              <a:rPr lang="ru-RU" sz="6400" dirty="0" smtClean="0"/>
              <a:t>прошлым</a:t>
            </a:r>
            <a:r>
              <a:rPr lang="ru-RU" sz="6400" dirty="0" smtClean="0"/>
              <a:t>, он не может быть изменён  </a:t>
            </a:r>
            <a:r>
              <a:rPr lang="ru-RU" sz="6400" dirty="0"/>
              <a:t>иначе, как посредством долгих наследственных накоплений» (Г. Лебон</a:t>
            </a:r>
            <a:r>
              <a:rPr lang="ru-RU" sz="6400" dirty="0" smtClean="0"/>
              <a:t>)</a:t>
            </a:r>
            <a:endParaRPr lang="ru-RU" sz="6400" dirty="0"/>
          </a:p>
          <a:p>
            <a:r>
              <a:rPr lang="ru-RU" sz="6400" dirty="0"/>
              <a:t> «Наши социальные роли определяются ожиданиями других людей». (Н. </a:t>
            </a:r>
            <a:r>
              <a:rPr lang="ru-RU" sz="6400" dirty="0" err="1"/>
              <a:t>Смелзер</a:t>
            </a:r>
            <a:r>
              <a:rPr lang="ru-RU" sz="6400" dirty="0" smtClean="0"/>
              <a:t>)</a:t>
            </a:r>
            <a:endParaRPr lang="ru-RU" sz="6400" dirty="0"/>
          </a:p>
          <a:p>
            <a:r>
              <a:rPr lang="ru-RU" sz="6400" dirty="0"/>
              <a:t>«Один и тот же человек, входя в разные коллективы, меняя целевые установки, может меняться – иногда в очень значительных пределах» (Ю. Лотман</a:t>
            </a:r>
            <a:r>
              <a:rPr lang="ru-RU" sz="6400" dirty="0" smtClean="0"/>
              <a:t>)</a:t>
            </a:r>
            <a:endParaRPr lang="ru-RU" sz="6400" dirty="0"/>
          </a:p>
          <a:p>
            <a:r>
              <a:rPr lang="ru-RU" sz="6400" dirty="0"/>
              <a:t>«Революции скорее не увеличивают, а сокращают все базовые свободы» (П. Сорокин)</a:t>
            </a:r>
          </a:p>
          <a:p>
            <a:r>
              <a:rPr lang="ru-RU" sz="6400" dirty="0" smtClean="0"/>
              <a:t>«</a:t>
            </a:r>
            <a:r>
              <a:rPr lang="ru-RU" sz="6400" dirty="0"/>
              <a:t>Свобода есть право на неравенство» (Н.А. Бердяев)</a:t>
            </a:r>
          </a:p>
          <a:p>
            <a:pPr marL="0" indent="0">
              <a:buNone/>
            </a:pPr>
            <a:r>
              <a:rPr lang="ru-RU" sz="6400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49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026" y="2697707"/>
            <a:ext cx="10227227" cy="1320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3890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экзамена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767914"/>
            <a:ext cx="8596668" cy="3273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экзамена – 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минут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07773"/>
            <a:ext cx="8596668" cy="15226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экзаменационного задания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Билет содержит  11 заданий.</a:t>
            </a:r>
          </a:p>
          <a:p>
            <a:r>
              <a:rPr lang="ru-RU" sz="3200" dirty="0">
                <a:solidFill>
                  <a:schemeClr val="tx1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вопросов с кратким ответом (тесты с одним правильным вариантом ответа).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2 задания с развернутым ответом.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1 задание, предполагающее написание эссе.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78227"/>
            <a:ext cx="8596668" cy="4163136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За правильно выполненное тестовое задание можно получить 5  баллов.</a:t>
            </a:r>
          </a:p>
          <a:p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За правильно выполненное задание с развернутым ответом можно получить до 15 баллов.</a:t>
            </a:r>
          </a:p>
          <a:p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За эссе можно получить до 30 баллов.</a:t>
            </a:r>
          </a:p>
          <a:p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Итоговая оценка выставляется по стобалльной шкале.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60589"/>
            <a:ext cx="10392032" cy="4697411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u="sng" dirty="0" smtClean="0"/>
              <a:t>Человек и общество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Природное и общественное в человеке. (Человек как результат биологической и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эволюции). Мировоззрение, его виды и формы. Виды знаний. Понятие истины, её критерии. Мышление и деятельность. Потребности и интересы. Свобода и необходимость в человеческой деятельности. Свобода и ответственность. Системное строение общества: элементы и подсистемы. Основные институты общества. Понятие культуры. Формы и разновидности культуры. Наука. Основные особенности научного мышления. Естественные и социально-гуманитарные науки. Образование, его значение для личности и общества. Религия. Искусство. Мораль. Понятие общественного прогресса.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Многовариантность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общественного развития (типы обществ). Угрозы XXI в. (глобальные проблемы).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492" y="2160589"/>
            <a:ext cx="10219038" cy="4351422"/>
          </a:xfrm>
        </p:spPr>
        <p:txBody>
          <a:bodyPr>
            <a:normAutofit lnSpcReduction="10000"/>
          </a:bodyPr>
          <a:lstStyle/>
          <a:p>
            <a:r>
              <a:rPr lang="ru-RU" sz="2400" b="1" u="sng" dirty="0" smtClean="0"/>
              <a:t>Экономика</a:t>
            </a:r>
          </a:p>
          <a:p>
            <a:pPr>
              <a:buNone/>
            </a:pPr>
            <a:r>
              <a:rPr lang="ru-RU" sz="2600" dirty="0" smtClean="0"/>
              <a:t>    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 и экономическая наука. Факторы производства и факторные доходы. Экономические системы. Рынок и рыночный механизм. Спрос и предложение. Постоянные и переменные затраты. Финансовые институты. Банковская система. Основные источники финансирования бизнеса. Ценные бумаги. Рынок труда. Безработица. Виды, причины и последствия инфляции. Экономический рост и развитие. Понятие ВВП. Роль государства в экономике. Налоги. Государственный бюджет. Мировая экономика. Рациональное экономическое поведение собственника, работника, потребителя, семьянина, гражданина.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4778" y="2160589"/>
            <a:ext cx="9860692" cy="4437919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u="sng" dirty="0" smtClean="0"/>
              <a:t>Социальные отношения</a:t>
            </a:r>
          </a:p>
          <a:p>
            <a:pPr>
              <a:buNone/>
            </a:pPr>
            <a:r>
              <a:rPr lang="ru-RU" sz="9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Социальная стратификация и мобильность. Социальные группы. Молодёжь     как социальная группа. Этнические общности. Межнациональные отношения, </a:t>
            </a:r>
            <a:r>
              <a:rPr lang="ru-RU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этносоциальные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конфликты, пути их разрешения. Конституционные принципы (основы) национальной политики в Российской Федерации. Социальный конфликт. Виды социальных норм. Социальный контроль. Семья и брак. Отклоняющееся поведение и его типы. Социальная роль. Социализация индивида.</a:t>
            </a:r>
          </a:p>
          <a:p>
            <a:pPr>
              <a:buNone/>
            </a:pP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9343996" cy="4697411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u="sng" dirty="0" smtClean="0"/>
              <a:t>Политика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4000" dirty="0" smtClean="0"/>
              <a:t>    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власти. Государство, его функции. Политическая система. Типология политических режимов. Демократия, её основные ценности и признаки. Гражданское общество и государство. Политическая элита. Политические партии и движения. Средства массовой информации в политической системе. Избирательная кампания в Российской Федерации. Политический процесс. Политическое участие. Политическое лидерство. Органы государственной власти РФ. Федеративное устройство Российской Федерации.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0065" y="2160589"/>
            <a:ext cx="10206681" cy="4697411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u="sng" dirty="0" smtClean="0"/>
              <a:t>Право</a:t>
            </a:r>
            <a:endParaRPr lang="ru-RU" sz="3400" u="sng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в системе социальных норм. Система российского права. Законотворческий процесс. Понятие и виды юридической ответственности. Конституция Российской Федерации. Основы конституционного строя Российской Федерации. Законодательство Российской Федерации о выборах. Субъекты гражданского права. Организационно-правовые формы и правовой режим предпринимательской деятельности. Имущественные и неимущественные права. Порядок приёма на работу. Порядок заключения и расторжения трудового договора. Правовое регулирование отношений супругов. Порядок и условия заключения и расторжения брака. Особенности административной юрисдикции. Право на благоприятную окружающую среду и способы его защиты. Международное право (международная защита прав человека в условиях мирного и военного времени). Споры, порядок их рассмотрения. Основные правила и принципы гражданского процесса. Особенности уголовного процесса. Гражданство Российской Федерации. Воинская обязанность, альтернативная гражданская служба. Права и обязанности налогоплательщика. Правоохранительные органы. Судебная система.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</TotalTime>
  <Words>1115</Words>
  <Application>Microsoft Office PowerPoint</Application>
  <PresentationFormat>Произвольный</PresentationFormat>
  <Paragraphs>106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Грань</vt:lpstr>
      <vt:lpstr>Методические материалы  для подготовки  к вступительному экзамену по Основам социально-гуманитарных знаний </vt:lpstr>
      <vt:lpstr>Процедура проведения экзамена </vt:lpstr>
      <vt:lpstr>Содержание экзаменационного задания </vt:lpstr>
      <vt:lpstr>Оценивание работы </vt:lpstr>
      <vt:lpstr>Тематические разделы, знание которых проверяется на экзамене</vt:lpstr>
      <vt:lpstr>Тематические разделы, знание которых проверяется на экзамене</vt:lpstr>
      <vt:lpstr>Тематические разделы, знание которых проверяется на экзамене</vt:lpstr>
      <vt:lpstr>Тематические разделы, знание которых проверяется на экзамене</vt:lpstr>
      <vt:lpstr>Тематические разделы, знание которых проверяется на экзамене</vt:lpstr>
      <vt:lpstr>Примеры заданий</vt:lpstr>
      <vt:lpstr>Примеры заданий</vt:lpstr>
      <vt:lpstr>Примеры заданий</vt:lpstr>
      <vt:lpstr>Примеры заданий</vt:lpstr>
      <vt:lpstr>Примеры заданий</vt:lpstr>
      <vt:lpstr>Примеры заданий</vt:lpstr>
      <vt:lpstr>Примеры заданий</vt:lpstr>
      <vt:lpstr>СПАСИБО ЗА ВНИМАНИЕ!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журавлевп анастасиЯ</dc:creator>
  <cp:lastModifiedBy>User</cp:lastModifiedBy>
  <cp:revision>31</cp:revision>
  <dcterms:created xsi:type="dcterms:W3CDTF">2019-06-23T09:30:59Z</dcterms:created>
  <dcterms:modified xsi:type="dcterms:W3CDTF">2023-07-17T14:03:53Z</dcterms:modified>
</cp:coreProperties>
</file>