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82" r:id="rId7"/>
    <p:sldId id="278" r:id="rId8"/>
    <p:sldId id="280" r:id="rId9"/>
    <p:sldId id="281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2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4320480"/>
          </a:xfrm>
        </p:spPr>
        <p:txBody>
          <a:bodyPr>
            <a:normAutofit/>
          </a:bodyPr>
          <a:lstStyle/>
          <a:p>
            <a:r>
              <a:rPr lang="ru-RU" b="1" dirty="0" smtClean="0"/>
              <a:t>Методические материалы для подготовки </a:t>
            </a:r>
            <a:br>
              <a:rPr lang="ru-RU" b="1" dirty="0" smtClean="0"/>
            </a:br>
            <a:r>
              <a:rPr lang="ru-RU" b="1" dirty="0" smtClean="0"/>
              <a:t>к вступительному экзамену по истории </a:t>
            </a:r>
            <a:br>
              <a:rPr lang="ru-RU" b="1" dirty="0" smtClean="0"/>
            </a:br>
            <a:r>
              <a:rPr lang="ru-RU" b="1" dirty="0" smtClean="0"/>
              <a:t>в </a:t>
            </a:r>
            <a:r>
              <a:rPr lang="ru-RU" b="1" dirty="0" err="1" smtClean="0"/>
              <a:t>ТвГТУ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Примеры заданий </a:t>
            </a:r>
            <a:br>
              <a:rPr lang="ru-RU" b="1" u="sng" dirty="0" smtClean="0"/>
            </a:br>
            <a:r>
              <a:rPr lang="ru-RU" b="1" u="sng" dirty="0" smtClean="0"/>
              <a:t>с кратким ответом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060848"/>
            <a:ext cx="7200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Какая военная операция относится к истории Первой мировой войны?</a:t>
            </a:r>
            <a:endParaRPr lang="ru-RU" sz="3200" dirty="0" smtClean="0"/>
          </a:p>
          <a:p>
            <a:r>
              <a:rPr lang="ru-RU" sz="3200" i="1" dirty="0" smtClean="0"/>
              <a:t>а) Брусиловский прорыв</a:t>
            </a:r>
            <a:endParaRPr lang="ru-RU" sz="3200" dirty="0" smtClean="0"/>
          </a:p>
          <a:p>
            <a:r>
              <a:rPr lang="ru-RU" sz="3200" dirty="0" smtClean="0"/>
              <a:t>б) </a:t>
            </a:r>
            <a:r>
              <a:rPr lang="ru-RU" sz="3200" dirty="0" err="1" smtClean="0"/>
              <a:t>Висло-Одерская</a:t>
            </a:r>
            <a:r>
              <a:rPr lang="ru-RU" sz="3200" dirty="0" smtClean="0"/>
              <a:t> операция</a:t>
            </a:r>
          </a:p>
          <a:p>
            <a:r>
              <a:rPr lang="ru-RU" sz="3200" dirty="0" smtClean="0"/>
              <a:t>в) Операция «Рельсовая война»</a:t>
            </a:r>
          </a:p>
          <a:p>
            <a:r>
              <a:rPr lang="ru-RU" sz="3200" dirty="0" smtClean="0"/>
              <a:t>г) Взятие Кенигсберга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Примеры заданий </a:t>
            </a:r>
            <a:br>
              <a:rPr lang="ru-RU" b="1" u="sng" dirty="0" smtClean="0"/>
            </a:br>
            <a:r>
              <a:rPr lang="ru-RU" b="1" u="sng" dirty="0" smtClean="0"/>
              <a:t>с кратким ответом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1916832"/>
            <a:ext cx="648072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i="1" dirty="0" smtClean="0"/>
              <a:t>Автором «Апрельских тезисов», в которых предусматривался переход от буржуазной революции к социалистической, был:</a:t>
            </a:r>
            <a:endParaRPr lang="ru-RU" sz="3000" dirty="0" smtClean="0"/>
          </a:p>
          <a:p>
            <a:r>
              <a:rPr lang="ru-RU" sz="3000" i="1" dirty="0" smtClean="0"/>
              <a:t>а) В. И. Ленин</a:t>
            </a:r>
            <a:endParaRPr lang="ru-RU" sz="3000" dirty="0" smtClean="0"/>
          </a:p>
          <a:p>
            <a:r>
              <a:rPr lang="ru-RU" sz="3000" dirty="0" smtClean="0"/>
              <a:t>б) И. В. Сталин</a:t>
            </a:r>
          </a:p>
          <a:p>
            <a:r>
              <a:rPr lang="ru-RU" sz="3000" dirty="0" smtClean="0"/>
              <a:t>в) П. Н. Милюков</a:t>
            </a:r>
          </a:p>
          <a:p>
            <a:r>
              <a:rPr lang="ru-RU" sz="3000" dirty="0" smtClean="0"/>
              <a:t>г) А. Ф. Керенский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Примеры заданий </a:t>
            </a:r>
            <a:br>
              <a:rPr lang="ru-RU" b="1" u="sng" dirty="0" smtClean="0"/>
            </a:br>
            <a:r>
              <a:rPr lang="ru-RU" b="1" u="sng" dirty="0" smtClean="0"/>
              <a:t>с кратким ответом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2132856"/>
            <a:ext cx="633670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i="1" dirty="0" smtClean="0"/>
              <a:t>Что из названного относится к целям политики Александра ІІІ?</a:t>
            </a:r>
            <a:endParaRPr lang="ru-RU" sz="3000" dirty="0" smtClean="0"/>
          </a:p>
          <a:p>
            <a:r>
              <a:rPr lang="ru-RU" sz="3000" dirty="0" smtClean="0"/>
              <a:t>а) Расширить полномочия земств</a:t>
            </a:r>
          </a:p>
          <a:p>
            <a:r>
              <a:rPr lang="ru-RU" sz="3000" i="1" dirty="0" smtClean="0"/>
              <a:t>б) Охранять основы самодержавия</a:t>
            </a:r>
            <a:endParaRPr lang="ru-RU" sz="3000" dirty="0" smtClean="0"/>
          </a:p>
          <a:p>
            <a:r>
              <a:rPr lang="ru-RU" sz="3000" dirty="0" smtClean="0"/>
              <a:t>в) Усилить гласность в деятельности печати</a:t>
            </a:r>
          </a:p>
          <a:p>
            <a:r>
              <a:rPr lang="ru-RU" sz="3000" dirty="0" smtClean="0"/>
              <a:t>г) Разрушить крестьянскую общину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Примеры заданий </a:t>
            </a:r>
            <a:br>
              <a:rPr lang="ru-RU" b="1" u="sng" dirty="0" smtClean="0"/>
            </a:br>
            <a:r>
              <a:rPr lang="ru-RU" b="1" u="sng" dirty="0" smtClean="0"/>
              <a:t>с кратким ответом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772816"/>
            <a:ext cx="5886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i="1" dirty="0" smtClean="0"/>
              <a:t>Что из названного относится к особенностям промышленного переворота в России?</a:t>
            </a:r>
            <a:endParaRPr lang="ru-RU" sz="3000" dirty="0" smtClean="0"/>
          </a:p>
          <a:p>
            <a:r>
              <a:rPr lang="ru-RU" sz="3000" dirty="0" smtClean="0"/>
              <a:t>а) Переход от мануфактуры к фабрике</a:t>
            </a:r>
          </a:p>
          <a:p>
            <a:r>
              <a:rPr lang="ru-RU" sz="3000" dirty="0" smtClean="0"/>
              <a:t>б) Формирование новых социальных классов</a:t>
            </a:r>
          </a:p>
          <a:p>
            <a:r>
              <a:rPr lang="ru-RU" sz="3000" i="1" dirty="0" smtClean="0"/>
              <a:t>в) Активная роль государства</a:t>
            </a:r>
            <a:endParaRPr lang="ru-RU" sz="3000" dirty="0" smtClean="0"/>
          </a:p>
          <a:p>
            <a:r>
              <a:rPr lang="ru-RU" sz="3000" dirty="0" smtClean="0"/>
              <a:t>г) Использование наемного труда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Примеры заданий </a:t>
            </a:r>
            <a:br>
              <a:rPr lang="ru-RU" b="1" u="sng" dirty="0" smtClean="0"/>
            </a:br>
            <a:r>
              <a:rPr lang="ru-RU" b="1" u="sng" dirty="0" smtClean="0"/>
              <a:t>с кратким ответом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1772816"/>
            <a:ext cx="619268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В состав военно-политического блока «Антанта» входили:</a:t>
            </a:r>
            <a:endParaRPr lang="ru-RU" sz="3200" dirty="0" smtClean="0"/>
          </a:p>
          <a:p>
            <a:r>
              <a:rPr lang="ru-RU" sz="3200" dirty="0" smtClean="0"/>
              <a:t>а) Германия, Англия, Россия</a:t>
            </a:r>
          </a:p>
          <a:p>
            <a:r>
              <a:rPr lang="ru-RU" sz="3200" dirty="0" smtClean="0"/>
              <a:t>б) Англия, Австро-Венгрия, Россия</a:t>
            </a:r>
          </a:p>
          <a:p>
            <a:r>
              <a:rPr lang="ru-RU" sz="3200" i="1" dirty="0" smtClean="0"/>
              <a:t>в) Франция, Англия, Россия</a:t>
            </a:r>
            <a:endParaRPr lang="ru-RU" sz="3200" dirty="0" smtClean="0"/>
          </a:p>
          <a:p>
            <a:r>
              <a:rPr lang="ru-RU" sz="3200" dirty="0" smtClean="0"/>
              <a:t>г) Франция, США, Италия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Примеры заданий </a:t>
            </a:r>
            <a:br>
              <a:rPr lang="ru-RU" b="1" u="sng" dirty="0" smtClean="0"/>
            </a:br>
            <a:r>
              <a:rPr lang="ru-RU" b="1" u="sng" dirty="0" smtClean="0"/>
              <a:t>с кратким ответом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916832"/>
            <a:ext cx="58864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Какой из названных документов был принят раньше других:</a:t>
            </a:r>
            <a:endParaRPr lang="ru-RU" sz="3200" dirty="0" smtClean="0"/>
          </a:p>
          <a:p>
            <a:r>
              <a:rPr lang="ru-RU" sz="3200" dirty="0" smtClean="0"/>
              <a:t>а) Табель о рангах</a:t>
            </a:r>
          </a:p>
          <a:p>
            <a:r>
              <a:rPr lang="ru-RU" sz="3200" dirty="0" smtClean="0"/>
              <a:t>б) Новоторговый устав</a:t>
            </a:r>
          </a:p>
          <a:p>
            <a:r>
              <a:rPr lang="ru-RU" sz="3200" dirty="0" smtClean="0"/>
              <a:t>в) Жалованная грамота городам </a:t>
            </a:r>
          </a:p>
          <a:p>
            <a:r>
              <a:rPr lang="ru-RU" sz="3200" i="1" dirty="0" smtClean="0"/>
              <a:t>г) Соборное уложение</a:t>
            </a:r>
            <a:endParaRPr lang="ru-RU" sz="3200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Примеры заданий </a:t>
            </a:r>
            <a:br>
              <a:rPr lang="ru-RU" b="1" u="sng" dirty="0" smtClean="0"/>
            </a:br>
            <a:r>
              <a:rPr lang="ru-RU" b="1" u="sng" dirty="0" smtClean="0"/>
              <a:t>с кратким ответом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1988840"/>
            <a:ext cx="612068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В каком году второе ополчение под руководством Минина и Пожарского освободило Москву:</a:t>
            </a:r>
            <a:endParaRPr lang="ru-RU" sz="3200" dirty="0" smtClean="0"/>
          </a:p>
          <a:p>
            <a:r>
              <a:rPr lang="ru-RU" sz="3200" dirty="0" smtClean="0"/>
              <a:t>а) 1584 г.</a:t>
            </a:r>
          </a:p>
          <a:p>
            <a:r>
              <a:rPr lang="ru-RU" sz="3200" dirty="0" smtClean="0"/>
              <a:t>б) 1806 г.</a:t>
            </a:r>
          </a:p>
          <a:p>
            <a:r>
              <a:rPr lang="ru-RU" sz="3200" i="1" dirty="0" smtClean="0"/>
              <a:t>в) 1612 г. </a:t>
            </a:r>
            <a:endParaRPr lang="ru-RU" sz="3200" dirty="0" smtClean="0"/>
          </a:p>
          <a:p>
            <a:r>
              <a:rPr lang="ru-RU" sz="3200" dirty="0" smtClean="0"/>
              <a:t>г) 1812 г.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Примеры заданий </a:t>
            </a:r>
            <a:br>
              <a:rPr lang="ru-RU" b="1" u="sng" dirty="0" smtClean="0"/>
            </a:br>
            <a:r>
              <a:rPr lang="ru-RU" b="1" u="sng" dirty="0" smtClean="0"/>
              <a:t>с развёрнутым вопросом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844825"/>
            <a:ext cx="748883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Укажите три последствия принятия христианства для русских земель.</a:t>
            </a:r>
            <a:endParaRPr lang="ru-RU" sz="2800" dirty="0" smtClean="0"/>
          </a:p>
          <a:p>
            <a:r>
              <a:rPr lang="ru-RU" sz="2800" b="1" i="1" dirty="0" smtClean="0"/>
              <a:t> </a:t>
            </a:r>
            <a:endParaRPr lang="ru-RU" sz="2800" dirty="0" smtClean="0"/>
          </a:p>
          <a:p>
            <a:r>
              <a:rPr lang="ru-RU" sz="2800" b="1" i="1" dirty="0" smtClean="0"/>
              <a:t>Назовите три направления внешней политики Российской империи во второй половине XVIII в.</a:t>
            </a:r>
            <a:endParaRPr lang="ru-RU" sz="2800" dirty="0" smtClean="0"/>
          </a:p>
          <a:p>
            <a:r>
              <a:rPr lang="ru-RU" sz="2800" b="1" i="1" dirty="0" smtClean="0"/>
              <a:t> </a:t>
            </a:r>
            <a:endParaRPr lang="ru-RU" sz="2800" dirty="0" smtClean="0"/>
          </a:p>
          <a:p>
            <a:r>
              <a:rPr lang="ru-RU" sz="2800" b="1" i="1" dirty="0" smtClean="0"/>
              <a:t>Приведите не менее трех примеров форм зависимости Руси от Золотой Орды.</a:t>
            </a:r>
            <a:endParaRPr lang="ru-RU" sz="2800" dirty="0" smtClean="0"/>
          </a:p>
          <a:p>
            <a:r>
              <a:rPr lang="ru-RU" sz="2800" b="1" i="1" dirty="0" smtClean="0"/>
              <a:t> </a:t>
            </a:r>
            <a:endParaRPr lang="ru-RU" sz="2800" dirty="0" smtClean="0"/>
          </a:p>
          <a:p>
            <a:r>
              <a:rPr lang="ru-RU" sz="2800" b="1" i="1" dirty="0" smtClean="0"/>
              <a:t> </a:t>
            </a:r>
            <a:endParaRPr lang="ru-RU" sz="2800" dirty="0" smtClean="0"/>
          </a:p>
          <a:p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Примеры заданий </a:t>
            </a:r>
            <a:br>
              <a:rPr lang="ru-RU" b="1" u="sng" dirty="0" smtClean="0"/>
            </a:br>
            <a:r>
              <a:rPr lang="ru-RU" b="1" u="sng" dirty="0" smtClean="0"/>
              <a:t>с развёрнутым вопросом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196753"/>
            <a:ext cx="74888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dirty="0" smtClean="0"/>
          </a:p>
          <a:p>
            <a:r>
              <a:rPr lang="ru-RU" sz="2800" b="1" i="1" dirty="0" smtClean="0"/>
              <a:t>Приведите не менее трех имен князей, с которыми связан процесс  объединения русских земель в XIV – начале XVI в.</a:t>
            </a:r>
            <a:endParaRPr lang="ru-RU" sz="2800" dirty="0" smtClean="0"/>
          </a:p>
          <a:p>
            <a:r>
              <a:rPr lang="ru-RU" sz="2800" b="1" i="1" dirty="0" smtClean="0"/>
              <a:t> </a:t>
            </a:r>
            <a:endParaRPr lang="ru-RU" sz="2800" dirty="0" smtClean="0"/>
          </a:p>
          <a:p>
            <a:r>
              <a:rPr lang="ru-RU" sz="2800" b="1" i="1" dirty="0" smtClean="0"/>
              <a:t>Назовите не менее трех положений, раскрывающих содержание опричной политики Ивана Грозного. </a:t>
            </a:r>
            <a:endParaRPr lang="ru-RU" sz="2800" dirty="0" smtClean="0"/>
          </a:p>
          <a:p>
            <a:r>
              <a:rPr lang="ru-RU" sz="2800" b="1" i="1" dirty="0" smtClean="0"/>
              <a:t> </a:t>
            </a:r>
            <a:endParaRPr lang="ru-RU" sz="2800" dirty="0" smtClean="0"/>
          </a:p>
          <a:p>
            <a:r>
              <a:rPr lang="ru-RU" sz="2800" b="1" i="1" dirty="0" smtClean="0"/>
              <a:t>Приведите не менее трех примеров проявления  политики просвещенного абсолютизма Екатерины II.</a:t>
            </a:r>
            <a:endParaRPr lang="ru-RU" sz="2800" dirty="0" smtClean="0"/>
          </a:p>
          <a:p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1628800"/>
            <a:ext cx="7272808" cy="1800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ea typeface="+mj-ea"/>
                <a:cs typeface="+mj-cs"/>
              </a:rPr>
              <a:t>СПАСИБО ЗА ВНИМАНИЕ!</a:t>
            </a:r>
            <a:endParaRPr kumimoji="0" lang="ru-RU" sz="6000" b="1" i="0" u="none" strike="noStrike" kern="1200" normalizeH="0" baseline="0" noProof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221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Процедура проведения экзамена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Продолжительность экзамена:   </a:t>
            </a:r>
            <a:r>
              <a:rPr lang="ru-RU" b="1" dirty="0" smtClean="0"/>
              <a:t>60 минут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5476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Содержание экзаменационного задания</a:t>
            </a:r>
            <a:br>
              <a:rPr lang="ru-RU" b="1" u="sng" dirty="0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Билет</a:t>
            </a:r>
            <a:r>
              <a:rPr lang="ru-RU" smtClean="0"/>
              <a:t> </a:t>
            </a:r>
            <a:r>
              <a:rPr lang="ru-RU" dirty="0" smtClean="0"/>
              <a:t>содержит 10 заданий.</a:t>
            </a:r>
            <a:br>
              <a:rPr lang="ru-RU" dirty="0" smtClean="0"/>
            </a:br>
            <a:r>
              <a:rPr lang="ru-RU" dirty="0"/>
              <a:t>8</a:t>
            </a:r>
            <a:r>
              <a:rPr lang="ru-RU" dirty="0" smtClean="0"/>
              <a:t> вопросов с кратким ответом (тесты с одним правильным вариантом ответа);</a:t>
            </a:r>
            <a:br>
              <a:rPr lang="ru-RU" dirty="0" smtClean="0"/>
            </a:br>
            <a:r>
              <a:rPr lang="ru-RU" dirty="0" smtClean="0"/>
              <a:t>      2 задания </a:t>
            </a:r>
            <a:br>
              <a:rPr lang="ru-RU" dirty="0" smtClean="0"/>
            </a:br>
            <a:r>
              <a:rPr lang="ru-RU" dirty="0" smtClean="0"/>
              <a:t>    с  развернутым ответом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468052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Оценивание работы</a:t>
            </a:r>
            <a:br>
              <a:rPr lang="ru-RU" b="1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За правильно выполненные тесты можно получить по 5 баллов за каждый тест.</a:t>
            </a:r>
            <a:br>
              <a:rPr lang="ru-RU" sz="4000" dirty="0" smtClean="0"/>
            </a:br>
            <a:r>
              <a:rPr lang="ru-RU" sz="4000" dirty="0" smtClean="0"/>
              <a:t>За правильно выполненные задания с развернутым ответом можно получить </a:t>
            </a:r>
            <a:r>
              <a:rPr lang="ru-RU" sz="4000" dirty="0"/>
              <a:t> </a:t>
            </a:r>
            <a:r>
              <a:rPr lang="ru-RU" sz="4000" dirty="0" smtClean="0"/>
              <a:t>по 30 баллов.</a:t>
            </a:r>
            <a:br>
              <a:rPr lang="ru-RU" sz="4000" dirty="0" smtClean="0"/>
            </a:br>
            <a:r>
              <a:rPr lang="ru-RU" sz="4000" dirty="0" smtClean="0"/>
              <a:t>          Итоговая оценка выставляется по </a:t>
            </a:r>
            <a:r>
              <a:rPr lang="ru-RU" sz="4000" dirty="0" err="1" smtClean="0"/>
              <a:t>стобалльной</a:t>
            </a:r>
            <a:r>
              <a:rPr lang="ru-RU" sz="4000" dirty="0" smtClean="0"/>
              <a:t> шкале.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686800" cy="136815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Темы, знание которых     проверяется на экзамене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628800"/>
            <a:ext cx="8136904" cy="4822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Русь в IX – начале XII вв.</a:t>
            </a:r>
            <a:br>
              <a:rPr lang="ru-RU" sz="2800" dirty="0" smtClean="0"/>
            </a:br>
            <a:r>
              <a:rPr lang="ru-RU" sz="2800" dirty="0" smtClean="0"/>
              <a:t>Русские земли и княжества в XII – середине XV вв.</a:t>
            </a:r>
            <a:br>
              <a:rPr lang="ru-RU" sz="2800" dirty="0" smtClean="0"/>
            </a:br>
            <a:r>
              <a:rPr lang="ru-RU" sz="2800" dirty="0" smtClean="0"/>
              <a:t>Российское государство во второй половине XV-XVII вв.</a:t>
            </a:r>
            <a:br>
              <a:rPr lang="ru-RU" sz="2800" dirty="0" smtClean="0"/>
            </a:br>
            <a:r>
              <a:rPr lang="ru-RU" sz="2800" dirty="0" smtClean="0"/>
              <a:t>Россия в XVIII – середине XIX вв.</a:t>
            </a:r>
            <a:br>
              <a:rPr lang="ru-RU" sz="2800" dirty="0" smtClean="0"/>
            </a:br>
            <a:r>
              <a:rPr lang="ru-RU" sz="2800" dirty="0" smtClean="0"/>
              <a:t>Россия во второй половине XIX – начале ХХ вв.</a:t>
            </a:r>
            <a:br>
              <a:rPr lang="ru-RU" sz="2800" dirty="0" smtClean="0"/>
            </a:br>
            <a:r>
              <a:rPr lang="ru-RU" sz="2800" dirty="0" smtClean="0"/>
              <a:t>Россия в Первой мировой войне. </a:t>
            </a:r>
            <a:br>
              <a:rPr lang="ru-RU" sz="2800" dirty="0" smtClean="0"/>
            </a:br>
            <a:r>
              <a:rPr lang="ru-RU" sz="2800" dirty="0" smtClean="0"/>
              <a:t>Революция и Гражданская война в России.</a:t>
            </a:r>
            <a:br>
              <a:rPr lang="ru-RU" sz="2800" dirty="0" smtClean="0"/>
            </a:br>
            <a:r>
              <a:rPr lang="ru-RU" sz="2800" dirty="0" smtClean="0"/>
              <a:t>                 СССР в 1922–1991 гг.</a:t>
            </a:r>
            <a:br>
              <a:rPr lang="ru-RU" sz="2800" dirty="0" smtClean="0"/>
            </a:br>
            <a:r>
              <a:rPr lang="ru-RU" sz="2800" dirty="0" smtClean="0"/>
              <a:t>                 Российская Федерация.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Примеры заданий </a:t>
            </a:r>
            <a:br>
              <a:rPr lang="ru-RU" b="1" u="sng" dirty="0" smtClean="0"/>
            </a:br>
            <a:r>
              <a:rPr lang="ru-RU" b="1" u="sng" dirty="0" smtClean="0"/>
              <a:t>с кратким ответом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413338"/>
            <a:ext cx="58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endParaRPr lang="ru-RU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827584" y="1870676"/>
            <a:ext cx="72728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каком веке была создана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Русская правда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первый свод законов  Русского государства?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9 век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10 век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11 век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12 век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Примеры заданий </a:t>
            </a:r>
            <a:br>
              <a:rPr lang="ru-RU" b="1" u="sng" dirty="0" smtClean="0"/>
            </a:br>
            <a:r>
              <a:rPr lang="ru-RU" b="1" u="sng" dirty="0" smtClean="0"/>
              <a:t>с кратким ответом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060848"/>
            <a:ext cx="734481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С какой реформой Петра Ι связан термин «рекрут»?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а) административной</a:t>
            </a:r>
            <a:br>
              <a:rPr lang="ru-RU" sz="3200" dirty="0" smtClean="0"/>
            </a:br>
            <a:r>
              <a:rPr lang="ru-RU" sz="3200" i="1" dirty="0" smtClean="0"/>
              <a:t>б) военной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в) церковной</a:t>
            </a:r>
            <a:br>
              <a:rPr lang="ru-RU" sz="3200" dirty="0" smtClean="0"/>
            </a:br>
            <a:r>
              <a:rPr lang="ru-RU" sz="3200" dirty="0" smtClean="0"/>
              <a:t>г) государственной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Примеры заданий </a:t>
            </a:r>
            <a:br>
              <a:rPr lang="ru-RU" b="1" u="sng" dirty="0" smtClean="0"/>
            </a:br>
            <a:r>
              <a:rPr lang="ru-RU" b="1" u="sng" dirty="0" smtClean="0"/>
              <a:t>с кратким ответом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844824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Земства в России появились в правление императора:</a:t>
            </a:r>
            <a:endParaRPr lang="ru-RU" sz="3200" dirty="0" smtClean="0"/>
          </a:p>
          <a:p>
            <a:r>
              <a:rPr lang="ru-RU" sz="3200" dirty="0" smtClean="0"/>
              <a:t>а) Александра III</a:t>
            </a:r>
          </a:p>
          <a:p>
            <a:r>
              <a:rPr lang="ru-RU" sz="3200" i="1" dirty="0" smtClean="0"/>
              <a:t>б) Александра II</a:t>
            </a:r>
            <a:endParaRPr lang="ru-RU" sz="3200" dirty="0" smtClean="0"/>
          </a:p>
          <a:p>
            <a:r>
              <a:rPr lang="ru-RU" sz="3200" dirty="0" smtClean="0"/>
              <a:t>в) Николая II</a:t>
            </a:r>
          </a:p>
          <a:p>
            <a:r>
              <a:rPr lang="ru-RU" sz="3200" dirty="0" smtClean="0"/>
              <a:t>г) Александра I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Примеры заданий </a:t>
            </a:r>
            <a:br>
              <a:rPr lang="ru-RU" b="1" u="sng" dirty="0" smtClean="0"/>
            </a:br>
            <a:r>
              <a:rPr lang="ru-RU" b="1" u="sng" dirty="0" smtClean="0"/>
              <a:t>с кратким ответом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772816"/>
            <a:ext cx="676875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Что из названного относится к причинам возникновения декабристских организаций?</a:t>
            </a:r>
            <a:endParaRPr lang="ru-RU" sz="2800" dirty="0" smtClean="0"/>
          </a:p>
          <a:p>
            <a:r>
              <a:rPr lang="ru-RU" sz="2800" dirty="0" smtClean="0"/>
              <a:t>а) поражение в Крымской войне</a:t>
            </a:r>
          </a:p>
          <a:p>
            <a:r>
              <a:rPr lang="ru-RU" sz="2800" dirty="0" smtClean="0"/>
              <a:t>б) недовольство проектом реформ М.М. Сперанского</a:t>
            </a:r>
          </a:p>
          <a:p>
            <a:r>
              <a:rPr lang="ru-RU" sz="2800" i="1" dirty="0" smtClean="0"/>
              <a:t>в) рост национального самосознания, вызванный Отечественной войной 1812 г.</a:t>
            </a:r>
            <a:endParaRPr lang="ru-RU" sz="2800" dirty="0" smtClean="0"/>
          </a:p>
          <a:p>
            <a:r>
              <a:rPr lang="ru-RU" sz="2800" dirty="0" smtClean="0"/>
              <a:t>г) широкое распространение идей утопического социализма в России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435</Words>
  <Application>Microsoft Office PowerPoint</Application>
  <PresentationFormat>Экран (4:3)</PresentationFormat>
  <Paragraphs>101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Методические материалы для подготовки  к вступительному экзамену по истории  в ТвГТУ </vt:lpstr>
      <vt:lpstr>Процедура проведения экзамена  Продолжительность экзамена:   60 минут </vt:lpstr>
      <vt:lpstr>Содержание экзаменационного задания  Билет содержит 10 заданий. 8 вопросов с кратким ответом (тесты с одним правильным вариантом ответа);       2 задания      с  развернутым ответом </vt:lpstr>
      <vt:lpstr>Оценивание работы  За правильно выполненные тесты можно получить по 5 баллов за каждый тест. За правильно выполненные задания с развернутым ответом можно получить  по 30 баллов.           Итоговая оценка выставляется по стобалльной шкале.  </vt:lpstr>
      <vt:lpstr>Темы, знание которых     проверяется на экзамене </vt:lpstr>
      <vt:lpstr>Примеры заданий  с кратким ответом    </vt:lpstr>
      <vt:lpstr>Примеры заданий  с кратким ответом    </vt:lpstr>
      <vt:lpstr>Примеры заданий  с кратким ответом    </vt:lpstr>
      <vt:lpstr>Примеры заданий  с кратким ответом    </vt:lpstr>
      <vt:lpstr>Примеры заданий  с кратким ответом    </vt:lpstr>
      <vt:lpstr>Примеры заданий  с кратким ответом    </vt:lpstr>
      <vt:lpstr>Примеры заданий  с кратким ответом    </vt:lpstr>
      <vt:lpstr>Примеры заданий  с кратким ответом    </vt:lpstr>
      <vt:lpstr>Примеры заданий  с кратким ответом    </vt:lpstr>
      <vt:lpstr>Примеры заданий  с кратким ответом    </vt:lpstr>
      <vt:lpstr>Примеры заданий  с кратким ответом    </vt:lpstr>
      <vt:lpstr>Примеры заданий  с развёрнутым вопросом    </vt:lpstr>
      <vt:lpstr>Примеры заданий  с развёрнутым вопросом  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Кафедра ССТ</cp:lastModifiedBy>
  <cp:revision>21</cp:revision>
  <dcterms:created xsi:type="dcterms:W3CDTF">2013-08-20T23:50:31Z</dcterms:created>
  <dcterms:modified xsi:type="dcterms:W3CDTF">2023-07-16T15:12:54Z</dcterms:modified>
</cp:coreProperties>
</file>