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9" r:id="rId10"/>
    <p:sldId id="270" r:id="rId11"/>
    <p:sldId id="266" r:id="rId12"/>
    <p:sldId id="268" r:id="rId13"/>
    <p:sldId id="262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Вступительные испытания по русскому языку в Тверской государственный технический университет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smtClean="0"/>
              <a:t>июль </a:t>
            </a:r>
            <a:r>
              <a:rPr lang="ru-RU" sz="4400" smtClean="0"/>
              <a:t>2023</a:t>
            </a: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Образцы заданий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800" u="sng" dirty="0" smtClean="0"/>
              <a:t>5.  Определите слово, в котором пропущена безударная проверяемая гласная корня. </a:t>
            </a:r>
          </a:p>
          <a:p>
            <a:pPr>
              <a:buNone/>
            </a:pPr>
            <a:r>
              <a:rPr lang="ru-RU" sz="1800" u="sng" dirty="0" smtClean="0"/>
              <a:t>        А). </a:t>
            </a:r>
            <a:r>
              <a:rPr lang="ru-RU" sz="1800" u="sng" dirty="0" err="1" smtClean="0"/>
              <a:t>Отр</a:t>
            </a:r>
            <a:r>
              <a:rPr lang="ru-RU" sz="1800" u="sng" dirty="0" smtClean="0"/>
              <a:t>…</a:t>
            </a:r>
            <a:r>
              <a:rPr lang="ru-RU" sz="1800" u="sng" dirty="0" err="1" smtClean="0"/>
              <a:t>слевой</a:t>
            </a:r>
            <a:endParaRPr lang="ru-RU" sz="1800" u="sng" dirty="0" smtClean="0"/>
          </a:p>
          <a:p>
            <a:pPr>
              <a:buNone/>
            </a:pPr>
            <a:r>
              <a:rPr lang="ru-RU" sz="1800" u="sng" dirty="0" smtClean="0"/>
              <a:t>        Б).л…</a:t>
            </a:r>
            <a:r>
              <a:rPr lang="ru-RU" sz="1800" u="sng" dirty="0" err="1" smtClean="0"/>
              <a:t>петать</a:t>
            </a:r>
            <a:endParaRPr lang="ru-RU" sz="1800" u="sng" dirty="0" smtClean="0"/>
          </a:p>
          <a:p>
            <a:pPr>
              <a:buNone/>
            </a:pPr>
            <a:r>
              <a:rPr lang="ru-RU" sz="1800" u="sng" dirty="0" smtClean="0"/>
              <a:t>       В).в…</a:t>
            </a:r>
            <a:r>
              <a:rPr lang="ru-RU" sz="1800" u="sng" dirty="0" err="1" smtClean="0"/>
              <a:t>рнисаж</a:t>
            </a:r>
            <a:endParaRPr lang="ru-RU" sz="1800" u="sng" dirty="0" smtClean="0"/>
          </a:p>
          <a:p>
            <a:pPr>
              <a:buNone/>
            </a:pPr>
            <a:r>
              <a:rPr lang="ru-RU" sz="1800" u="sng" dirty="0" smtClean="0"/>
              <a:t>        Г). Выт…рать</a:t>
            </a:r>
          </a:p>
          <a:p>
            <a:pPr>
              <a:buNone/>
            </a:pPr>
            <a:r>
              <a:rPr lang="ru-RU" sz="1800" u="sng" dirty="0" smtClean="0"/>
              <a:t>      Д)об..</a:t>
            </a:r>
            <a:r>
              <a:rPr lang="ru-RU" sz="1800" u="sng" dirty="0" err="1" smtClean="0"/>
              <a:t>няняие</a:t>
            </a:r>
            <a:endParaRPr lang="ru-RU" sz="1800" u="sng" dirty="0" smtClean="0"/>
          </a:p>
          <a:p>
            <a:pPr>
              <a:buNone/>
            </a:pPr>
            <a:r>
              <a:rPr lang="ru-RU" sz="1800" u="sng" dirty="0" smtClean="0"/>
              <a:t>6. В каком ряду в обоих словах пропущена одна и та же буква</a:t>
            </a:r>
            <a:r>
              <a:rPr lang="ru-RU" sz="1800" b="1" u="sng" dirty="0" smtClean="0"/>
              <a:t>?</a:t>
            </a:r>
          </a:p>
          <a:p>
            <a:r>
              <a:rPr lang="ru-RU" sz="1800" dirty="0" smtClean="0"/>
              <a:t>А)пр..</a:t>
            </a:r>
            <a:r>
              <a:rPr lang="ru-RU" sz="1800" dirty="0" err="1" smtClean="0"/>
              <a:t>морский</a:t>
            </a:r>
            <a:r>
              <a:rPr lang="ru-RU" sz="1800" dirty="0" smtClean="0"/>
              <a:t>, пр…светлый</a:t>
            </a:r>
          </a:p>
          <a:p>
            <a:r>
              <a:rPr lang="ru-RU" sz="1800" dirty="0" smtClean="0"/>
              <a:t>Б)в…</a:t>
            </a:r>
            <a:r>
              <a:rPr lang="ru-RU" sz="1800" dirty="0" err="1" smtClean="0"/>
              <a:t>ются</a:t>
            </a:r>
            <a:r>
              <a:rPr lang="ru-RU" sz="1800" dirty="0" smtClean="0"/>
              <a:t>, ад…</a:t>
            </a:r>
            <a:r>
              <a:rPr lang="ru-RU" sz="1800" dirty="0" err="1" smtClean="0"/>
              <a:t>ютант</a:t>
            </a:r>
            <a:endParaRPr lang="ru-RU" sz="1800" dirty="0" smtClean="0"/>
          </a:p>
          <a:p>
            <a:r>
              <a:rPr lang="ru-RU" sz="1800" dirty="0" smtClean="0"/>
              <a:t>В)раз…</a:t>
            </a:r>
            <a:r>
              <a:rPr lang="ru-RU" sz="1800" dirty="0" err="1" smtClean="0"/>
              <a:t>грать</a:t>
            </a:r>
            <a:r>
              <a:rPr lang="ru-RU" sz="1800" dirty="0" smtClean="0"/>
              <a:t>, по…</a:t>
            </a:r>
            <a:r>
              <a:rPr lang="ru-RU" sz="1800" dirty="0" err="1" smtClean="0"/>
              <a:t>скать</a:t>
            </a:r>
            <a:endParaRPr lang="ru-RU" sz="1800" dirty="0" smtClean="0"/>
          </a:p>
          <a:p>
            <a:r>
              <a:rPr lang="ru-RU" sz="1800" dirty="0" smtClean="0"/>
              <a:t>Г)</a:t>
            </a:r>
            <a:r>
              <a:rPr lang="ru-RU" sz="1800" dirty="0" err="1" smtClean="0"/>
              <a:t>бе</a:t>
            </a:r>
            <a:r>
              <a:rPr lang="ru-RU" sz="1800" dirty="0" smtClean="0"/>
              <a:t>…ценный, не…</a:t>
            </a:r>
            <a:r>
              <a:rPr lang="ru-RU" sz="1800" dirty="0" err="1" smtClean="0"/>
              <a:t>говорчивый</a:t>
            </a:r>
            <a:endParaRPr lang="ru-RU" sz="1800" dirty="0" smtClean="0"/>
          </a:p>
          <a:p>
            <a:r>
              <a:rPr lang="ru-RU" sz="1800" dirty="0" smtClean="0"/>
              <a:t>Д)по…бросить, о…толкнуть</a:t>
            </a:r>
          </a:p>
          <a:p>
            <a:r>
              <a:rPr lang="ru-RU" sz="1800" dirty="0" smtClean="0"/>
              <a:t>7. </a:t>
            </a:r>
            <a:r>
              <a:rPr lang="ru-RU" sz="1800" u="sng" dirty="0" smtClean="0"/>
              <a:t>Определите предложение, в котором </a:t>
            </a:r>
            <a:r>
              <a:rPr lang="ru-RU" sz="1800" b="1" u="sng" dirty="0" smtClean="0"/>
              <a:t>НЕ</a:t>
            </a:r>
            <a:r>
              <a:rPr lang="ru-RU" sz="1800" u="sng" dirty="0" smtClean="0"/>
              <a:t> со словом пишется СЛИТНО. </a:t>
            </a:r>
          </a:p>
          <a:p>
            <a:r>
              <a:rPr lang="ru-RU" sz="1800" dirty="0" smtClean="0"/>
              <a:t>А)Только (не) сжата полоска одна.</a:t>
            </a:r>
          </a:p>
          <a:p>
            <a:r>
              <a:rPr lang="ru-RU" sz="1800" dirty="0" smtClean="0"/>
              <a:t>Б)Наше внимание привлекла (не) высокая лиственница.</a:t>
            </a:r>
          </a:p>
          <a:p>
            <a:r>
              <a:rPr lang="ru-RU" sz="1800" dirty="0" smtClean="0"/>
              <a:t>В)Публика (не) верила своим глазам.</a:t>
            </a:r>
          </a:p>
          <a:p>
            <a:r>
              <a:rPr lang="ru-RU" sz="1800" dirty="0" smtClean="0"/>
              <a:t>Г)Он (не) только обрадовался, но и  огорчился.</a:t>
            </a:r>
          </a:p>
          <a:p>
            <a:r>
              <a:rPr lang="ru-RU" sz="1800" dirty="0" smtClean="0"/>
              <a:t>Д)Это был отнюдь (не) сложный вариант.</a:t>
            </a:r>
          </a:p>
          <a:p>
            <a:pPr>
              <a:buNone/>
            </a:pPr>
            <a:endParaRPr lang="ru-RU" sz="1800" u="sng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Образцы заданий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8. </a:t>
            </a:r>
            <a:r>
              <a:rPr lang="ru-RU" sz="2200" u="sng" dirty="0" smtClean="0"/>
              <a:t>Укажите все цифры, на месте которых пишется </a:t>
            </a:r>
            <a:r>
              <a:rPr lang="ru-RU" sz="2200" b="1" u="sng" dirty="0" smtClean="0"/>
              <a:t>НН</a:t>
            </a:r>
          </a:p>
          <a:p>
            <a:pPr algn="just"/>
            <a:r>
              <a:rPr lang="ru-RU" sz="2100" dirty="0" smtClean="0"/>
              <a:t>Ситуация на российском рынке начала коре(1)</a:t>
            </a:r>
            <a:r>
              <a:rPr lang="ru-RU" sz="2100" dirty="0" err="1" smtClean="0"/>
              <a:t>ым</a:t>
            </a:r>
            <a:r>
              <a:rPr lang="ru-RU" sz="2100" dirty="0" smtClean="0"/>
              <a:t> образом меняться из-за предложения все большего числа акций </a:t>
            </a:r>
            <a:r>
              <a:rPr lang="ru-RU" sz="2100" dirty="0" err="1" smtClean="0"/>
              <a:t>иностра</a:t>
            </a:r>
            <a:r>
              <a:rPr lang="ru-RU" sz="2100" dirty="0" smtClean="0"/>
              <a:t>(2)</a:t>
            </a:r>
            <a:r>
              <a:rPr lang="ru-RU" sz="2100" dirty="0" err="1" smtClean="0"/>
              <a:t>ых</a:t>
            </a:r>
            <a:r>
              <a:rPr lang="ru-RU" sz="2100" dirty="0" smtClean="0"/>
              <a:t> фондов, в том числе </a:t>
            </a:r>
            <a:r>
              <a:rPr lang="ru-RU" sz="2100" dirty="0" err="1" smtClean="0"/>
              <a:t>зарегистрирова</a:t>
            </a:r>
            <a:r>
              <a:rPr lang="ru-RU" sz="2100" dirty="0" smtClean="0"/>
              <a:t>(3)</a:t>
            </a:r>
            <a:r>
              <a:rPr lang="ru-RU" sz="2100" dirty="0" err="1" smtClean="0"/>
              <a:t>ых</a:t>
            </a:r>
            <a:r>
              <a:rPr lang="ru-RU" sz="2100" dirty="0" smtClean="0"/>
              <a:t> за границей.</a:t>
            </a:r>
          </a:p>
          <a:p>
            <a:pPr algn="just"/>
            <a:r>
              <a:rPr lang="ru-RU" dirty="0" smtClean="0"/>
              <a:t>9. </a:t>
            </a:r>
            <a:r>
              <a:rPr lang="ru-RU" sz="2200" u="sng" dirty="0" smtClean="0"/>
              <a:t>Расставьте знаки препинания: укажите все цифры, на месте которых должны стоять запятые.</a:t>
            </a:r>
          </a:p>
          <a:p>
            <a:pPr algn="just"/>
            <a:r>
              <a:rPr lang="ru-RU" sz="2200" dirty="0" smtClean="0"/>
              <a:t>Здесь (1) по рассказам очевидцев (2) когда-то стояло богатое село. Следователь сумел восстановить именно (3) по рассказам очевидцев(4) последовательность событий.</a:t>
            </a:r>
          </a:p>
          <a:p>
            <a:endParaRPr lang="ru-RU" sz="2200" u="sng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Образцы заданий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u="sng" dirty="0" smtClean="0"/>
              <a:t>10. Расставьте знаки препинания: укажите все цифры, на месте которых в предложении должны стоять запятые.</a:t>
            </a:r>
          </a:p>
          <a:p>
            <a:pPr algn="just"/>
            <a:r>
              <a:rPr lang="ru-RU" sz="2000" dirty="0" smtClean="0"/>
              <a:t>Дождь хлещет в стекла окон (1) и (2) когда стеклянный сумрак улицы освещают вспышки молнии (3) цветы на подоконниках становятся похожими на фантастические деревья (4) которые произрастают в сказочной стране. 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Ваши помощники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подготовкек</a:t>
            </a:r>
            <a:r>
              <a:rPr lang="ru-RU" dirty="0" smtClean="0"/>
              <a:t> экзамену вам помогут следующие сайты и сервисы: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ФИПИ- здесь можно воспользоваться Открытым банком заданий, посмотреть спецификацию и кодификатор по русскому языку (там подробно изложены все темы и разделы, элементы содержания).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Материалы для ЕГЭ - типовые тестовые задания, материалы для подготовки, справочники, практикумы.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Ваши помощники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3. </a:t>
            </a:r>
            <a:r>
              <a:rPr lang="ru-RU" dirty="0" err="1" smtClean="0"/>
              <a:t>Яндекс</a:t>
            </a:r>
            <a:r>
              <a:rPr lang="ru-RU" dirty="0" smtClean="0"/>
              <a:t> ЕГЭ – </a:t>
            </a:r>
            <a:r>
              <a:rPr lang="ru-RU" dirty="0" err="1" smtClean="0"/>
              <a:t>видеокурсы</a:t>
            </a:r>
            <a:r>
              <a:rPr lang="ru-RU" dirty="0" smtClean="0"/>
              <a:t> и </a:t>
            </a:r>
            <a:r>
              <a:rPr lang="ru-RU" dirty="0" err="1" smtClean="0"/>
              <a:t>вебинары</a:t>
            </a:r>
            <a:r>
              <a:rPr lang="ru-RU" dirty="0" smtClean="0"/>
              <a:t>  к тестовой части ЕГЭ, тренировочные тесты.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Грамота.ру</a:t>
            </a:r>
            <a:r>
              <a:rPr lang="ru-RU" dirty="0" smtClean="0"/>
              <a:t>- справочное бюро, где можно задавать вопросы о правильном написании слов и о постановке знаков препинания.</a:t>
            </a:r>
          </a:p>
          <a:p>
            <a:pPr marL="514350" indent="-514350" algn="ctr">
              <a:buNone/>
            </a:pPr>
            <a:r>
              <a:rPr lang="ru-RU" b="1" u="sng" dirty="0" smtClean="0"/>
              <a:t>УСПЕХА В ВЫПОЛНЕНИИ ЗАДАНИЙ 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Уважаемые абитуриенты!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Предлагаем вам ознакомиться с информацией, которая будет полезна при подготовке к вступительному экзамену по русскому языку в Тверской государственный технический университет. </a:t>
            </a:r>
          </a:p>
          <a:p>
            <a:pPr algn="just"/>
            <a:r>
              <a:rPr lang="ru-RU" b="1" dirty="0" smtClean="0"/>
              <a:t>	Будьте внимательны при выполнении заданий и записи ответов. </a:t>
            </a:r>
          </a:p>
          <a:p>
            <a:pPr algn="just"/>
            <a:r>
              <a:rPr lang="ru-RU" b="1" dirty="0" smtClean="0"/>
              <a:t>	</a:t>
            </a:r>
            <a:r>
              <a:rPr lang="ru-RU" b="1" u="sng" dirty="0" smtClean="0"/>
              <a:t>Желаем  успеха!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	Экзаменационная вступительная работа по русскому языку состоит </a:t>
            </a:r>
            <a:r>
              <a:rPr lang="ru-RU" b="1" dirty="0" smtClean="0"/>
              <a:t>из  десяти (10) заданий. </a:t>
            </a:r>
            <a:r>
              <a:rPr lang="ru-RU" dirty="0" smtClean="0"/>
              <a:t>Задания распределены по основным содержательным разделам курса русского языка:</a:t>
            </a:r>
          </a:p>
          <a:p>
            <a:pPr algn="just"/>
            <a:r>
              <a:rPr lang="ru-RU" dirty="0" smtClean="0"/>
              <a:t>Речь. Языковые нормы</a:t>
            </a:r>
          </a:p>
          <a:p>
            <a:pPr algn="just"/>
            <a:r>
              <a:rPr lang="ru-RU" dirty="0" smtClean="0"/>
              <a:t>Речь. Нормы орфографии</a:t>
            </a:r>
          </a:p>
          <a:p>
            <a:pPr algn="just"/>
            <a:r>
              <a:rPr lang="ru-RU" dirty="0" smtClean="0"/>
              <a:t>Речь. Нормы пунктуации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Процедура экзамена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None/>
            </a:pPr>
            <a:r>
              <a:rPr lang="ru-RU" dirty="0" smtClean="0"/>
              <a:t>На выполнение экзаменационной работы по русскому языку отводится  </a:t>
            </a:r>
            <a:r>
              <a:rPr lang="ru-RU" b="1" u="sng" dirty="0" smtClean="0"/>
              <a:t>45 минут</a:t>
            </a:r>
            <a:r>
              <a:rPr lang="ru-RU" dirty="0" smtClean="0"/>
              <a:t>. </a:t>
            </a:r>
          </a:p>
          <a:p>
            <a:pPr lvl="1" algn="just">
              <a:buNone/>
            </a:pPr>
            <a:endParaRPr lang="ru-RU" dirty="0" smtClean="0"/>
          </a:p>
          <a:p>
            <a:pPr lvl="1" algn="just">
              <a:buNone/>
            </a:pPr>
            <a:r>
              <a:rPr lang="ru-RU" dirty="0" smtClean="0"/>
              <a:t>Ответами к заданиям являются буква, цифра, последовательность цифр (чисел), буква и соответствующая ей цифра(А1 Б2 В6 Г5 Д4 ).  Можно записать только ЦИФРУ  12654 (задание 4). В этом задании порядок следования цифр имеет значение!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Оценивание ответа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При выполнении задания обратите внимание на его формулировку.</a:t>
            </a:r>
            <a:br>
              <a:rPr lang="ru-RU" dirty="0" smtClean="0"/>
            </a:br>
            <a:r>
              <a:rPr lang="ru-RU" dirty="0" smtClean="0"/>
              <a:t>Например: </a:t>
            </a:r>
          </a:p>
          <a:p>
            <a:pPr algn="just"/>
            <a:r>
              <a:rPr lang="ru-RU" sz="2000" i="1" u="sng" dirty="0" smtClean="0"/>
              <a:t>В каком </a:t>
            </a:r>
            <a:r>
              <a:rPr lang="ru-RU" sz="2000" b="1" i="1" u="sng" dirty="0" smtClean="0"/>
              <a:t>ряду</a:t>
            </a:r>
            <a:r>
              <a:rPr lang="ru-RU" sz="2000" i="1" u="sng" dirty="0" smtClean="0"/>
              <a:t> в обоих словах пропущена одна и та же буква</a:t>
            </a:r>
            <a:r>
              <a:rPr lang="ru-RU" sz="2000" b="1" i="1" u="sng" dirty="0" smtClean="0"/>
              <a:t>?</a:t>
            </a:r>
            <a:endParaRPr lang="ru-RU" sz="2000" i="1" u="sng" dirty="0" smtClean="0"/>
          </a:p>
          <a:p>
            <a:pPr algn="just"/>
            <a:r>
              <a:rPr lang="ru-RU" sz="2000" i="1" u="sng" dirty="0" smtClean="0"/>
              <a:t>Укажите </a:t>
            </a:r>
            <a:r>
              <a:rPr lang="ru-RU" sz="2000" b="1" i="1" u="sng" dirty="0" smtClean="0"/>
              <a:t>все цифры</a:t>
            </a:r>
            <a:r>
              <a:rPr lang="ru-RU" sz="2000" i="1" u="sng" dirty="0" smtClean="0"/>
              <a:t>, на месте которых пишется </a:t>
            </a:r>
            <a:r>
              <a:rPr lang="ru-RU" sz="2000" b="1" i="1" u="sng" dirty="0" smtClean="0"/>
              <a:t>НН.</a:t>
            </a:r>
            <a:endParaRPr lang="ru-RU" sz="2000" i="1" u="sng" dirty="0" smtClean="0"/>
          </a:p>
          <a:p>
            <a:pPr algn="just"/>
            <a:r>
              <a:rPr lang="ru-RU" dirty="0" smtClean="0"/>
              <a:t>За верное выполнение задания Вы получаете  </a:t>
            </a:r>
            <a:r>
              <a:rPr lang="ru-RU" b="1" dirty="0" smtClean="0"/>
              <a:t>1 балл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Оценивание ответа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Баллы, полученные Вами за выполненные задания, суммируются.</a:t>
            </a:r>
          </a:p>
          <a:p>
            <a:r>
              <a:rPr lang="ru-RU" dirty="0" smtClean="0"/>
              <a:t>После завершения работы проверьте, чтобы ответ на каждое задание был записан под правильным номером.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Образцы заданий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200" dirty="0" smtClean="0"/>
              <a:t>1</a:t>
            </a:r>
            <a:r>
              <a:rPr lang="ru-RU" dirty="0" smtClean="0"/>
              <a:t>. </a:t>
            </a:r>
            <a:r>
              <a:rPr lang="ru-RU" sz="2000" u="sng" dirty="0" smtClean="0"/>
              <a:t>В каком из приведённых ниже слов допущена ошибка в постановке ударения: НЕВЕРНО выделена буква, обозначающая ударный звук? </a:t>
            </a:r>
          </a:p>
          <a:p>
            <a:r>
              <a:rPr lang="ru-RU" sz="1800" dirty="0" smtClean="0"/>
              <a:t>А)</a:t>
            </a:r>
            <a:r>
              <a:rPr lang="ru-RU" sz="1800" dirty="0" err="1" smtClean="0"/>
              <a:t>аэропОрты</a:t>
            </a:r>
            <a:endParaRPr lang="ru-RU" sz="1800" dirty="0" smtClean="0"/>
          </a:p>
          <a:p>
            <a:r>
              <a:rPr lang="ru-RU" sz="1800" dirty="0" smtClean="0"/>
              <a:t>Б) </a:t>
            </a:r>
            <a:r>
              <a:rPr lang="ru-RU" sz="1800" dirty="0" err="1" smtClean="0"/>
              <a:t>блИзко</a:t>
            </a:r>
            <a:r>
              <a:rPr lang="ru-RU" sz="1800" dirty="0" smtClean="0"/>
              <a:t> </a:t>
            </a:r>
          </a:p>
          <a:p>
            <a:r>
              <a:rPr lang="ru-RU" sz="1800" dirty="0" smtClean="0"/>
              <a:t>В) (первые) </a:t>
            </a:r>
            <a:r>
              <a:rPr lang="ru-RU" sz="1800" dirty="0" err="1" smtClean="0"/>
              <a:t>блюдА</a:t>
            </a:r>
            <a:endParaRPr lang="ru-RU" sz="1800" dirty="0" smtClean="0"/>
          </a:p>
          <a:p>
            <a:r>
              <a:rPr lang="ru-RU" sz="1800" dirty="0" smtClean="0"/>
              <a:t>Г) </a:t>
            </a:r>
            <a:r>
              <a:rPr lang="ru-RU" sz="1800" dirty="0" err="1" smtClean="0"/>
              <a:t>тОрты</a:t>
            </a:r>
            <a:endParaRPr lang="ru-RU" sz="1800" dirty="0" smtClean="0"/>
          </a:p>
          <a:p>
            <a:r>
              <a:rPr lang="ru-RU" sz="1800" dirty="0" smtClean="0"/>
              <a:t>Д) </a:t>
            </a:r>
            <a:r>
              <a:rPr lang="ru-RU" sz="1800" dirty="0" err="1" smtClean="0"/>
              <a:t>закУпорить</a:t>
            </a:r>
            <a:endParaRPr lang="ru-RU" sz="1800" dirty="0" smtClean="0"/>
          </a:p>
          <a:p>
            <a:r>
              <a:rPr lang="ru-RU" sz="2000" u="sng" dirty="0" smtClean="0"/>
              <a:t>2.В каком из приведённых ниже предложений </a:t>
            </a:r>
            <a:r>
              <a:rPr lang="ru-RU" sz="2000" b="1" u="sng" dirty="0" smtClean="0"/>
              <a:t>НЕВЕРНО </a:t>
            </a:r>
            <a:r>
              <a:rPr lang="ru-RU" sz="2000" u="sng" dirty="0" smtClean="0"/>
              <a:t>употреблено выделенное слово?</a:t>
            </a:r>
          </a:p>
          <a:p>
            <a:pPr algn="just"/>
            <a:r>
              <a:rPr lang="ru-RU" sz="2000" dirty="0" smtClean="0"/>
              <a:t>А)Отношения между начальником и подчиненным приобрели ДОВЕРЧИВЫЙ характер.</a:t>
            </a:r>
          </a:p>
          <a:p>
            <a:pPr algn="just"/>
            <a:r>
              <a:rPr lang="ru-RU" sz="2000" dirty="0" smtClean="0"/>
              <a:t>Б)На листе блистала ДОЖДЕВАЯ капля. </a:t>
            </a:r>
            <a:br>
              <a:rPr lang="ru-RU" sz="2000" dirty="0" smtClean="0"/>
            </a:br>
            <a:r>
              <a:rPr lang="ru-RU" sz="2000" dirty="0" smtClean="0"/>
              <a:t>В) Этот случай оказался далеко не ЕДИНИЧНЫМ.</a:t>
            </a:r>
          </a:p>
          <a:p>
            <a:pPr algn="just"/>
            <a:r>
              <a:rPr lang="ru-RU" sz="2000" dirty="0" smtClean="0"/>
              <a:t>Г)Выступление редактора оказалось уклончивым и ДИПЛОМАТИЧНЫМ.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Образцы заданий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Д)</a:t>
            </a:r>
            <a:r>
              <a:rPr lang="ru-RU" dirty="0" smtClean="0"/>
              <a:t>.</a:t>
            </a:r>
            <a:r>
              <a:rPr lang="ru-RU" sz="2000" dirty="0" smtClean="0"/>
              <a:t>Первые КАМЕННЫЕ орудия были изготовлены много веков назад.</a:t>
            </a:r>
          </a:p>
          <a:p>
            <a:pPr>
              <a:buNone/>
            </a:pPr>
            <a:r>
              <a:rPr lang="ru-RU" sz="2000" dirty="0" smtClean="0"/>
              <a:t>3</a:t>
            </a:r>
            <a:r>
              <a:rPr lang="ru-RU" sz="2000" u="sng" dirty="0" smtClean="0"/>
              <a:t>. В каком из выделенных ниже слов допущена ошибка в образовании формы слова?</a:t>
            </a:r>
          </a:p>
          <a:p>
            <a:pPr>
              <a:buNone/>
            </a:pPr>
            <a:r>
              <a:rPr lang="ru-RU" sz="2000" dirty="0" smtClean="0"/>
              <a:t>А) пять АПЕЛЬСИНОВ</a:t>
            </a:r>
          </a:p>
          <a:p>
            <a:pPr>
              <a:buNone/>
            </a:pPr>
            <a:r>
              <a:rPr lang="ru-RU" sz="2000" dirty="0" smtClean="0"/>
              <a:t>Б) наиболее РЕШИТЕЛЬНЕЕ</a:t>
            </a:r>
          </a:p>
          <a:p>
            <a:pPr>
              <a:buNone/>
            </a:pPr>
            <a:r>
              <a:rPr lang="ru-RU" sz="2000" dirty="0" smtClean="0"/>
              <a:t>В)</a:t>
            </a:r>
            <a:r>
              <a:rPr lang="ru-RU" sz="2000" dirty="0" err="1" smtClean="0"/>
              <a:t>в</a:t>
            </a:r>
            <a:r>
              <a:rPr lang="ru-RU" sz="2000" dirty="0" smtClean="0"/>
              <a:t> ДВУХСТАХ метрах</a:t>
            </a:r>
          </a:p>
          <a:p>
            <a:pPr>
              <a:buNone/>
            </a:pPr>
            <a:r>
              <a:rPr lang="ru-RU" sz="2000" dirty="0" smtClean="0"/>
              <a:t>Г)на ИХ территории</a:t>
            </a:r>
          </a:p>
          <a:p>
            <a:pPr>
              <a:buNone/>
            </a:pPr>
            <a:r>
              <a:rPr lang="ru-RU" sz="2000" dirty="0" smtClean="0"/>
              <a:t>Д)нет МЕСТ</a:t>
            </a:r>
          </a:p>
          <a:p>
            <a:pPr>
              <a:buNone/>
            </a:pPr>
            <a:endParaRPr lang="ru-RU" sz="5000" dirty="0" smtClean="0"/>
          </a:p>
          <a:p>
            <a:pPr>
              <a:buNone/>
            </a:pPr>
            <a:endParaRPr lang="ru-RU" sz="2000" u="sng" dirty="0" smtClean="0"/>
          </a:p>
          <a:p>
            <a:pPr>
              <a:buNone/>
            </a:pPr>
            <a:endParaRPr lang="ru-RU" sz="2000" u="sng" dirty="0" smtClean="0"/>
          </a:p>
          <a:p>
            <a:pPr>
              <a:buNone/>
            </a:pPr>
            <a:endParaRPr lang="ru-RU" sz="2000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sz="4500" u="sng" dirty="0" smtClean="0"/>
              <a:t>4.Установите соответствие между грамматическими ошибками и предложениями, в которых они допущены: к каждой позиции первого столбца подберите соответствующую позицию из второго столбца.</a:t>
            </a:r>
          </a:p>
          <a:p>
            <a:r>
              <a:rPr lang="ru-RU" b="1" dirty="0" smtClean="0"/>
              <a:t>Грамматические ошибки</a:t>
            </a:r>
            <a:endParaRPr lang="ru-RU" dirty="0" smtClean="0"/>
          </a:p>
          <a:p>
            <a:r>
              <a:rPr lang="ru-RU" b="1" dirty="0" smtClean="0"/>
              <a:t>А.</a:t>
            </a:r>
            <a:r>
              <a:rPr lang="ru-RU" dirty="0" smtClean="0"/>
              <a:t> Неправильное построение предложения с косвенной речью.</a:t>
            </a:r>
          </a:p>
          <a:p>
            <a:r>
              <a:rPr lang="ru-RU" b="1" dirty="0" smtClean="0"/>
              <a:t>Б.</a:t>
            </a:r>
            <a:r>
              <a:rPr lang="ru-RU" dirty="0" smtClean="0"/>
              <a:t>Неправильное употребление падежной формы существительного с предлогом.</a:t>
            </a:r>
          </a:p>
          <a:p>
            <a:r>
              <a:rPr lang="ru-RU" b="1" dirty="0" smtClean="0"/>
              <a:t>В.</a:t>
            </a:r>
            <a:r>
              <a:rPr lang="ru-RU" dirty="0" smtClean="0"/>
              <a:t> Неправильное построение предложения с деепричастным оборотом</a:t>
            </a:r>
          </a:p>
          <a:p>
            <a:r>
              <a:rPr lang="ru-RU" b="1" dirty="0" smtClean="0"/>
              <a:t>Г.</a:t>
            </a:r>
            <a:r>
              <a:rPr lang="ru-RU" dirty="0" smtClean="0"/>
              <a:t>Нарушение соотнесённости </a:t>
            </a:r>
            <a:r>
              <a:rPr lang="ru-RU" dirty="0" err="1" smtClean="0"/>
              <a:t>видо-временных</a:t>
            </a:r>
            <a:r>
              <a:rPr lang="ru-RU" dirty="0" smtClean="0"/>
              <a:t> форм глагола.</a:t>
            </a:r>
          </a:p>
          <a:p>
            <a:r>
              <a:rPr lang="ru-RU" b="1" dirty="0" smtClean="0"/>
              <a:t>Д.</a:t>
            </a:r>
            <a:r>
              <a:rPr lang="ru-RU" dirty="0" smtClean="0"/>
              <a:t> Ошибка в построении сложноподчинённого предложения.</a:t>
            </a:r>
          </a:p>
          <a:p>
            <a:r>
              <a:rPr lang="ru-RU" b="1" dirty="0" smtClean="0"/>
              <a:t>Предложения</a:t>
            </a:r>
          </a:p>
          <a:p>
            <a:r>
              <a:rPr lang="ru-RU" dirty="0" smtClean="0"/>
              <a:t>1 По приезду из Москвы он сразу вышел на работу.. </a:t>
            </a:r>
          </a:p>
          <a:p>
            <a:r>
              <a:rPr lang="ru-RU" dirty="0" smtClean="0"/>
              <a:t>2.  Написав текст, рукопись сразу же отправилась в печать.</a:t>
            </a:r>
          </a:p>
          <a:p>
            <a:r>
              <a:rPr lang="ru-RU" dirty="0" smtClean="0"/>
              <a:t>3. Мне был хорошо знаком </a:t>
            </a:r>
            <a:r>
              <a:rPr lang="ru-RU" dirty="0" err="1" smtClean="0"/>
              <a:t>пищущий</a:t>
            </a:r>
            <a:r>
              <a:rPr lang="ru-RU" dirty="0" smtClean="0"/>
              <a:t> автор о природе своего края.</a:t>
            </a:r>
          </a:p>
          <a:p>
            <a:r>
              <a:rPr lang="ru-RU" dirty="0" smtClean="0"/>
              <a:t>4. Писатель не раз говорил о том, что я люблю именно пейзаж средней полосы России.</a:t>
            </a:r>
          </a:p>
          <a:p>
            <a:r>
              <a:rPr lang="ru-RU" dirty="0" smtClean="0"/>
              <a:t>5. Литературная общественность и критика по-разному восприняли и оценили рассказ «</a:t>
            </a:r>
            <a:r>
              <a:rPr lang="ru-RU" dirty="0" err="1" smtClean="0"/>
              <a:t>Муму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6.Спортсмен часто тренировался по утрам и всегда делает это с удовольствием..</a:t>
            </a:r>
          </a:p>
          <a:p>
            <a:r>
              <a:rPr lang="ru-RU" b="1" dirty="0" smtClean="0"/>
              <a:t>7.</a:t>
            </a:r>
            <a:r>
              <a:rPr lang="ru-RU" dirty="0" smtClean="0"/>
              <a:t> Пушкин оставил нам в наследство свои произведения, читать которого большая радость.</a:t>
            </a:r>
          </a:p>
          <a:p>
            <a:r>
              <a:rPr lang="ru-RU" b="1" dirty="0" smtClean="0"/>
              <a:t>8</a:t>
            </a:r>
            <a:r>
              <a:rPr lang="ru-RU" dirty="0" smtClean="0"/>
              <a:t>. Лирика Тютчева проникнута восторгом перед величием и красотой, бесконечностью и многообразием природного царства.</a:t>
            </a:r>
          </a:p>
          <a:p>
            <a:r>
              <a:rPr lang="ru-RU" b="1" dirty="0" smtClean="0"/>
              <a:t>9</a:t>
            </a:r>
            <a:r>
              <a:rPr lang="ru-RU" dirty="0" smtClean="0"/>
              <a:t>. Сборник «Донские рассказы» Шолохова потрясли меня до глубины души.</a:t>
            </a:r>
          </a:p>
          <a:p>
            <a:pPr>
              <a:buNone/>
            </a:pPr>
            <a:endParaRPr lang="ru-RU" sz="1100" u="sng" dirty="0" smtClean="0"/>
          </a:p>
          <a:p>
            <a:pPr>
              <a:buNone/>
            </a:pPr>
            <a:endParaRPr lang="ru-RU" sz="1100" u="sng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803</Words>
  <Application>Microsoft Office PowerPoint</Application>
  <PresentationFormat>Экран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Вступительные испытания по русскому языку в Тверской государственный технический университет</vt:lpstr>
      <vt:lpstr>Уважаемые абитуриенты! </vt:lpstr>
      <vt:lpstr>Содержание работы</vt:lpstr>
      <vt:lpstr>Процедура экзамена</vt:lpstr>
      <vt:lpstr>Оценивание ответа</vt:lpstr>
      <vt:lpstr>Оценивание ответа</vt:lpstr>
      <vt:lpstr>Образцы заданий </vt:lpstr>
      <vt:lpstr>Образцы заданий </vt:lpstr>
      <vt:lpstr>Презентация PowerPoint</vt:lpstr>
      <vt:lpstr>Образцы заданий</vt:lpstr>
      <vt:lpstr>Образцы заданий</vt:lpstr>
      <vt:lpstr>Образцы заданий</vt:lpstr>
      <vt:lpstr>Ваши помощники</vt:lpstr>
      <vt:lpstr>Ваши помощники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Вступительные испытания по русскому языку в Тверской государственный технический университет</dc:title>
  <dc:creator>RuKafedra</dc:creator>
  <cp:lastModifiedBy>ПК</cp:lastModifiedBy>
  <cp:revision>15</cp:revision>
  <dcterms:created xsi:type="dcterms:W3CDTF">2022-07-07T06:08:25Z</dcterms:created>
  <dcterms:modified xsi:type="dcterms:W3CDTF">2023-06-29T08:24:13Z</dcterms:modified>
</cp:coreProperties>
</file>