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0" r:id="rId4"/>
    <p:sldId id="259" r:id="rId5"/>
    <p:sldId id="261" r:id="rId6"/>
    <p:sldId id="262" r:id="rId7"/>
    <p:sldId id="263" r:id="rId8"/>
    <p:sldId id="264" r:id="rId9"/>
    <p:sldId id="266" r:id="rId10"/>
    <p:sldId id="267" r:id="rId11"/>
    <p:sldId id="268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026" autoAdjust="0"/>
    <p:restoredTop sz="94660" autoAdjust="0"/>
  </p:normalViewPr>
  <p:slideViewPr>
    <p:cSldViewPr snapToGrid="0">
      <p:cViewPr varScale="1">
        <p:scale>
          <a:sx n="116" d="100"/>
          <a:sy n="116" d="100"/>
        </p:scale>
        <p:origin x="-378" y="-11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78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pPr/>
              <a:t>7/16/2022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pPr/>
              <a:t>7/16/2022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7/16/2022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7/16/2022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7/16/2022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pPr/>
              <a:t>7/16/2022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7/16/2022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08213" y="403654"/>
            <a:ext cx="7766936" cy="5527040"/>
          </a:xfrm>
        </p:spPr>
        <p:txBody>
          <a:bodyPr/>
          <a:lstStyle/>
          <a:p>
            <a:pPr algn="ctr"/>
            <a:r>
              <a:rPr lang="ru-RU" dirty="0"/>
              <a:t>Методические материалы для подготовки к вступительным экзаменам по физике в </a:t>
            </a:r>
            <a:r>
              <a:rPr lang="ru-RU" dirty="0" err="1"/>
              <a:t>ТвГТУ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31781" y="6299200"/>
            <a:ext cx="7766936" cy="45719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145992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9277" y="1400432"/>
            <a:ext cx="8596668" cy="4492368"/>
          </a:xfrm>
        </p:spPr>
        <p:txBody>
          <a:bodyPr/>
          <a:lstStyle/>
          <a:p>
            <a:pPr marL="0" indent="0" algn="just">
              <a:buNone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Отметим в заключение, что  частично решенные задачи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14-16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также оцениваются, но совершенно недостаточно для оценки просто написать «Дано:» и сделать рисунок; должны быть написаны законы, которые используются для решения задачи, связи между физическими величинами, а также шаги направленные на решения задачи.</a:t>
            </a:r>
          </a:p>
          <a:p>
            <a:pPr marL="0" indent="0" algn="just">
              <a:buNone/>
            </a:pP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790207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ru-RU" dirty="0"/>
          </a:p>
          <a:p>
            <a:pPr marL="0" indent="0" algn="ctr">
              <a:buNone/>
            </a:pPr>
            <a:r>
              <a:rPr lang="ru-RU" sz="3200" dirty="0" smtClean="0">
                <a:solidFill>
                  <a:schemeClr val="accent2"/>
                </a:solidFill>
              </a:rPr>
              <a:t>Уважаемые абитуриенты! Желаем вам успеха на экзамене!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153059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2992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СТРУКТУРА БИЛЕТА ПО ФИЗИКЕ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564641"/>
            <a:ext cx="8596668" cy="4476722"/>
          </a:xfrm>
        </p:spPr>
        <p:txBody>
          <a:bodyPr/>
          <a:lstStyle/>
          <a:p>
            <a:pPr algn="just"/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Билет вступительного испытания по физике включает 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16 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вопросов и состоит из двух частей.</a:t>
            </a:r>
          </a:p>
          <a:p>
            <a:pPr algn="just"/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Первая часть содержит 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13 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тестовых вопросов с выбором одного правильного ответа из четырех. За каждый правильный ответ дается 1 первичный балл. Первая часть проверяется компьютером.</a:t>
            </a:r>
          </a:p>
          <a:p>
            <a:pPr algn="just"/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Вторая часть включает в себя 3 задачи, на которые требуется дать подробный развернутый ответ. Вы решаете задачу в тетради и присылаете фото или скан в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</a:rPr>
              <a:t>elearning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. 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За каждую решенную задачу можно получить от 0 до 4 первичных баллов, в зависимости от правильности и полноты ее решения.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Задачи второй части проверяет преподаватель.</a:t>
            </a:r>
          </a:p>
          <a:p>
            <a:pPr algn="just"/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Все вопросы и задачи соответствуют программе 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вступительного экзамена по 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физике, опубликованной на официальном сайте </a:t>
            </a:r>
            <a:r>
              <a:rPr lang="ru-RU" dirty="0" err="1" smtClean="0">
                <a:solidFill>
                  <a:schemeClr val="accent2">
                    <a:lumMod val="50000"/>
                  </a:schemeClr>
                </a:solidFill>
              </a:rPr>
              <a:t>ТвГТУ</a:t>
            </a:r>
            <a:endParaRPr lang="ru-RU" dirty="0" smtClean="0">
              <a:solidFill>
                <a:schemeClr val="accent2">
                  <a:lumMod val="50000"/>
                </a:schemeClr>
              </a:solidFill>
            </a:endParaRPr>
          </a:p>
          <a:p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598659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Распределение экзаменационных вопросов по темам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Часть 1</a:t>
            </a:r>
          </a:p>
          <a:p>
            <a:pPr algn="just"/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1 - кинематика;  2 – динамика;   3 – импульс, закон сохранения импульса;  4 – работа, мощность, энергия, закон сохранения энергии; 5 – статика, гидростатика, механические колебания и волны; 6 – молекулярно-кинетическая теория идеального газа;  7 – термодинамика; 8 – электростатика;  9 – постоянный электрический ток; 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10 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– явление электромагнитной индукции и электромагнитные колебания;  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11 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– геометрическая оптика; 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12 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– квантовая оптика, фотоэффект;  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13 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– ядерная физика</a:t>
            </a:r>
          </a:p>
          <a:p>
            <a:pPr algn="ctr"/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Часть 2</a:t>
            </a:r>
          </a:p>
          <a:p>
            <a:pPr algn="just"/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14 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– механик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а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; 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15 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– молекулярная физика и термодинамика;  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16 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– электродинамика.</a:t>
            </a:r>
          </a:p>
        </p:txBody>
      </p:sp>
    </p:spTree>
    <p:extLst>
      <p:ext uri="{BB962C8B-B14F-4D97-AF65-F5344CB8AC3E}">
        <p14:creationId xmlns="" xmlns:p14="http://schemas.microsoft.com/office/powerpoint/2010/main" val="2311656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Длительность экзамена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Экзамен продолжается 2 астрономических часа</a:t>
            </a:r>
            <a:endParaRPr lang="en-US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en-US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Для работы подготовьте:</a:t>
            </a:r>
          </a:p>
          <a:p>
            <a:pPr>
              <a:buNone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      - инженерный калькулятор (должен считать 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sin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l-GR" dirty="0" smtClean="0">
                <a:solidFill>
                  <a:schemeClr val="accent1">
                    <a:lumMod val="50000"/>
                  </a:schemeClr>
                </a:solidFill>
              </a:rPr>
              <a:t>α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cos</a:t>
            </a:r>
            <a:r>
              <a:rPr lang="el-GR" dirty="0" smtClean="0">
                <a:solidFill>
                  <a:schemeClr val="accent1">
                    <a:lumMod val="50000"/>
                  </a:schemeClr>
                </a:solidFill>
              </a:rPr>
              <a:t> α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tg</a:t>
            </a:r>
            <a:r>
              <a:rPr lang="el-GR" dirty="0" smtClean="0">
                <a:solidFill>
                  <a:schemeClr val="accent1">
                    <a:lumMod val="50000"/>
                  </a:schemeClr>
                </a:solidFill>
              </a:rPr>
              <a:t> α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)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;</a:t>
            </a:r>
          </a:p>
          <a:p>
            <a:pPr algn="just">
              <a:buNone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      - бумагу для черновика и для чистовика (лучше в клетку), на чистовике оформляются задачи второй части, фотографии которых надо будет прислать;</a:t>
            </a:r>
          </a:p>
          <a:p>
            <a:pPr algn="just">
              <a:buNone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      - ручку, карандаш, линейку.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4981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54864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Примеры заданий 1 части билета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 flipV="1">
            <a:off x="809414" y="4921364"/>
            <a:ext cx="8596668" cy="45719"/>
          </a:xfrm>
        </p:spPr>
        <p:txBody>
          <a:bodyPr>
            <a:normAutofit fontScale="25000" lnSpcReduction="20000"/>
          </a:bodyPr>
          <a:lstStyle/>
          <a:p>
            <a:endParaRPr lang="ru-RU" dirty="0" smtClean="0"/>
          </a:p>
          <a:p>
            <a:endParaRPr lang="ru-RU" dirty="0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809414" y="1901920"/>
            <a:ext cx="8332508" cy="31393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ea typeface="Calibri" panose="020F0502020204030204" pitchFamily="34" charset="0"/>
              </a:rPr>
              <a:t>Тело набирает скорость с ускорением </a:t>
            </a:r>
            <a:r>
              <a:rPr kumimoji="0" lang="ru-RU" altLang="ru-RU" b="0" i="1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ea typeface="Calibri" panose="020F0502020204030204" pitchFamily="34" charset="0"/>
              </a:rPr>
              <a:t>а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ea typeface="Calibri" panose="020F0502020204030204" pitchFamily="34" charset="0"/>
              </a:rPr>
              <a:t> = 4 </a:t>
            </a:r>
            <a:r>
              <a:rPr kumimoji="0" lang="ru-RU" altLang="ru-RU" b="0" i="1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ea typeface="Calibri" panose="020F0502020204030204" pitchFamily="34" charset="0"/>
              </a:rPr>
              <a:t>м/с</a:t>
            </a:r>
            <a:r>
              <a:rPr kumimoji="0" lang="ru-RU" altLang="ru-RU" b="0" i="0" u="none" strike="noStrike" cap="none" normalizeH="0" baseline="3000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ea typeface="Calibri" panose="020F0502020204030204" pitchFamily="34" charset="0"/>
              </a:rPr>
              <a:t>2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ea typeface="Calibri" panose="020F0502020204030204" pitchFamily="34" charset="0"/>
              </a:rPr>
              <a:t>. Какой путь пройдет тело за время </a:t>
            </a:r>
            <a:r>
              <a:rPr kumimoji="0" lang="en-US" altLang="ru-RU" b="0" i="1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ea typeface="Calibri" panose="020F0502020204030204" pitchFamily="34" charset="0"/>
              </a:rPr>
              <a:t>t</a:t>
            </a:r>
            <a:r>
              <a:rPr kumimoji="0" lang="ru-RU" altLang="ru-RU" b="0" i="1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ea typeface="Calibri" panose="020F0502020204030204" pitchFamily="34" charset="0"/>
              </a:rPr>
              <a:t> = 8 с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ea typeface="Calibri" panose="020F0502020204030204" pitchFamily="34" charset="0"/>
              </a:rPr>
              <a:t>, если его начальная скорость равна </a:t>
            </a:r>
            <a:r>
              <a:rPr kumimoji="0" lang="en-US" altLang="ru-RU" b="0" i="1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ea typeface="Calibri" panose="020F0502020204030204" pitchFamily="34" charset="0"/>
              </a:rPr>
              <a:t>v</a:t>
            </a:r>
            <a:r>
              <a:rPr kumimoji="0" lang="ru-RU" altLang="ru-RU" b="0" i="1" u="none" strike="noStrike" cap="none" normalizeH="0" baseline="-3000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ea typeface="Calibri" panose="020F0502020204030204" pitchFamily="34" charset="0"/>
              </a:rPr>
              <a:t>0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ea typeface="Calibri" panose="020F0502020204030204" pitchFamily="34" charset="0"/>
              </a:rPr>
              <a:t> =5 </a:t>
            </a:r>
            <a:r>
              <a:rPr kumimoji="0" lang="ru-RU" altLang="ru-RU" b="0" i="1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ea typeface="Calibri" panose="020F0502020204030204" pitchFamily="34" charset="0"/>
              </a:rPr>
              <a:t>м/с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ea typeface="Calibri" panose="020F0502020204030204" pitchFamily="34" charset="0"/>
              </a:rPr>
              <a:t>?</a:t>
            </a:r>
          </a:p>
          <a:p>
            <a:pPr marR="0" lvl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altLang="ru-RU" dirty="0" smtClean="0">
                <a:solidFill>
                  <a:schemeClr val="accent1">
                    <a:lumMod val="50000"/>
                  </a:schemeClr>
                </a:solidFill>
              </a:rPr>
              <a:t>а) 40 м;     б) 8 м;    в)  168 м;    г) 320 м.</a:t>
            </a:r>
            <a:endParaRPr kumimoji="0" lang="ru-RU" altLang="ru-RU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b="0" i="0" u="sng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ea typeface="Times New Roman" panose="02020603050405020304" pitchFamily="18" charset="0"/>
              </a:rPr>
              <a:t>Решение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ea typeface="Times New Roman" panose="02020603050405020304" pitchFamily="18" charset="0"/>
              </a:rPr>
              <a:t>: Используем формулу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altLang="ru-RU" dirty="0">
              <a:solidFill>
                <a:schemeClr val="accent1">
                  <a:lumMod val="50000"/>
                </a:schemeClr>
              </a:solidFill>
            </a:endParaRPr>
          </a:p>
          <a:p>
            <a:pPr lvl="0" algn="just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Выбираем «+», так как движение ускоренное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.</a:t>
            </a:r>
          </a:p>
          <a:p>
            <a:pPr lvl="0" algn="just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ru-RU" altLang="ru-RU" b="0" i="0" u="none" strike="noStrike" cap="none" normalizeH="0" baseline="0" dirty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</a:endParaRPr>
          </a:p>
          <a:p>
            <a:pPr lvl="0" algn="just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altLang="ru-RU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0" algn="just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</a:rPr>
              <a:t> </a:t>
            </a:r>
          </a:p>
          <a:p>
            <a:pPr lvl="0" algn="just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dirty="0" smtClean="0">
                <a:solidFill>
                  <a:schemeClr val="accent1">
                    <a:lumMod val="50000"/>
                  </a:schemeClr>
                </a:solidFill>
              </a:rPr>
              <a:t>Выбираем ответ «в»</a:t>
            </a:r>
            <a:endParaRPr kumimoji="0" lang="ru-RU" altLang="ru-RU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</a:endParaRPr>
          </a:p>
        </p:txBody>
      </p:sp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2057774194"/>
              </p:ext>
            </p:extLst>
          </p:nvPr>
        </p:nvGraphicFramePr>
        <p:xfrm>
          <a:off x="4306888" y="2733675"/>
          <a:ext cx="1319212" cy="742950"/>
        </p:xfrm>
        <a:graphic>
          <a:graphicData uri="http://schemas.openxmlformats.org/presentationml/2006/ole">
            <p:oleObj spid="_x0000_s1053" name="Формула" r:id="rId3" imgW="1066680" imgH="419040" progId="Equation.3">
              <p:embed/>
            </p:oleObj>
          </a:graphicData>
        </a:graphic>
      </p:graphicFrame>
      <mc:AlternateContent xmlns:mc="http://schemas.openxmlformats.org/markup-compatibility/2006">
        <mc:Choice xmlns="" xmlns:a14="http://schemas.microsoft.com/office/drawing/2010/main" Requires="a14">
          <p:sp>
            <p:nvSpPr>
              <p:cNvPr id="10" name="Прямоугольник 9"/>
              <p:cNvSpPr/>
              <p:nvPr/>
            </p:nvSpPr>
            <p:spPr>
              <a:xfrm>
                <a:off x="3480788" y="4011339"/>
                <a:ext cx="4056559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i="1">
                          <a:latin typeface="Cambria Math" panose="02040503050406030204" pitchFamily="18" charset="0"/>
                        </a:rPr>
                        <m:t>𝑆</m:t>
                      </m:r>
                      <m:r>
                        <a:rPr lang="ru-RU" i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ru-RU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ru-RU" i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ru-RU" i="1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ru-RU" i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ru-RU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𝑎</m:t>
                          </m:r>
                          <m:sSup>
                            <m:sSupPr>
                              <m:ctrlPr>
                                <a:rPr lang="ru-RU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p>
                              <m:r>
                                <a:rPr lang="ru-RU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ru-RU" i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ru-RU" i="0">
                          <a:latin typeface="Cambria Math" panose="02040503050406030204" pitchFamily="18" charset="0"/>
                        </a:rPr>
                        <m:t>=5∙8+</m:t>
                      </m:r>
                      <m:f>
                        <m:fPr>
                          <m:ctrlPr>
                            <a:rPr lang="ru-RU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i="0">
                              <a:latin typeface="Cambria Math" panose="02040503050406030204" pitchFamily="18" charset="0"/>
                            </a:rPr>
                            <m:t>4∙</m:t>
                          </m:r>
                          <m:sSup>
                            <m:sSupPr>
                              <m:ctrlPr>
                                <a:rPr lang="ru-RU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ru-RU" i="0">
                                  <a:latin typeface="Cambria Math" panose="02040503050406030204" pitchFamily="18" charset="0"/>
                                </a:rPr>
                                <m:t>8</m:t>
                              </m:r>
                            </m:e>
                            <m:sup>
                              <m:r>
                                <a:rPr lang="ru-RU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ru-RU" i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ru-RU" i="0">
                          <a:latin typeface="Cambria Math" panose="02040503050406030204" pitchFamily="18" charset="0"/>
                        </a:rPr>
                        <m:t>=168 м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10" name="Прямоугольник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80788" y="4011339"/>
                <a:ext cx="4056559" cy="646331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="" xmlns:p14="http://schemas.microsoft.com/office/powerpoint/2010/main" val="3031950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 noRot="1" noChangeAspect="1" noMove="1" noResize="1" noEditPoints="1" noAdjustHandles="1" noChangeArrowheads="1" noChangeShapeType="1" noTextEdit="1"/>
          </p:cNvSpPr>
          <p:nvPr>
            <p:ph idx="1"/>
          </p:nvPr>
        </p:nvSpPr>
        <p:spPr>
          <a:xfrm>
            <a:off x="677334" y="548641"/>
            <a:ext cx="8596668" cy="5492722"/>
          </a:xfrm>
          <a:blipFill rotWithShape="0">
            <a:blip r:embed="rId2"/>
            <a:stretch>
              <a:fillRect l="-567" t="-666" r="-638"/>
            </a:stretch>
          </a:blipFill>
        </p:spPr>
        <p:txBody>
          <a:bodyPr/>
          <a:lstStyle/>
          <a:p>
            <a:pPr>
              <a:buNone/>
            </a:pPr>
            <a:r>
              <a:rPr lang="ru-RU" dirty="0">
                <a:noFill/>
              </a:rPr>
              <a:t> </a:t>
            </a:r>
          </a:p>
        </p:txBody>
      </p:sp>
      <p:grpSp>
        <p:nvGrpSpPr>
          <p:cNvPr id="15" name="Группа 14"/>
          <p:cNvGrpSpPr>
            <a:grpSpLocks/>
          </p:cNvGrpSpPr>
          <p:nvPr/>
        </p:nvGrpSpPr>
        <p:grpSpPr bwMode="auto">
          <a:xfrm>
            <a:off x="4232400" y="2032202"/>
            <a:ext cx="1486535" cy="1262800"/>
            <a:chOff x="5662" y="7257"/>
            <a:chExt cx="1836" cy="1540"/>
          </a:xfrm>
        </p:grpSpPr>
        <p:cxnSp>
          <p:nvCxnSpPr>
            <p:cNvPr id="16" name="Line 39"/>
            <p:cNvCxnSpPr>
              <a:cxnSpLocks noChangeShapeType="1"/>
            </p:cNvCxnSpPr>
            <p:nvPr/>
          </p:nvCxnSpPr>
          <p:spPr bwMode="auto">
            <a:xfrm>
              <a:off x="6086" y="8511"/>
              <a:ext cx="1303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7" name="Text Box 40"/>
            <p:cNvSpPr txBox="1">
              <a:spLocks noChangeArrowheads="1"/>
            </p:cNvSpPr>
            <p:nvPr/>
          </p:nvSpPr>
          <p:spPr bwMode="auto">
            <a:xfrm>
              <a:off x="5945" y="8511"/>
              <a:ext cx="1553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18000" tIns="10800" rIns="18000" bIns="10800" anchor="t" anchorCtr="0" upright="1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ru-RU" sz="14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0                   </a:t>
              </a:r>
              <a:r>
                <a:rPr lang="ru-RU" sz="1400" i="1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Т</a:t>
              </a:r>
              <a:r>
                <a:rPr lang="ru-RU" sz="14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 </a:t>
              </a:r>
            </a:p>
          </p:txBody>
        </p:sp>
        <p:cxnSp>
          <p:nvCxnSpPr>
            <p:cNvPr id="18" name="Line 41"/>
            <p:cNvCxnSpPr>
              <a:cxnSpLocks noChangeShapeType="1"/>
            </p:cNvCxnSpPr>
            <p:nvPr/>
          </p:nvCxnSpPr>
          <p:spPr bwMode="auto">
            <a:xfrm flipV="1">
              <a:off x="6086" y="7257"/>
              <a:ext cx="0" cy="125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9" name="Text Box 42"/>
            <p:cNvSpPr txBox="1">
              <a:spLocks noChangeArrowheads="1"/>
            </p:cNvSpPr>
            <p:nvPr/>
          </p:nvSpPr>
          <p:spPr bwMode="auto">
            <a:xfrm>
              <a:off x="5662" y="7257"/>
              <a:ext cx="424" cy="2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18000" tIns="10800" rIns="18000" bIns="10800" anchor="t" anchorCtr="0" upright="1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en-US" sz="1400" i="1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V</a:t>
              </a:r>
              <a:endParaRPr lang="ru-RU" sz="14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20" name="Text Box 43"/>
            <p:cNvSpPr txBox="1">
              <a:spLocks noChangeArrowheads="1"/>
            </p:cNvSpPr>
            <p:nvPr/>
          </p:nvSpPr>
          <p:spPr bwMode="auto">
            <a:xfrm>
              <a:off x="6227" y="7535"/>
              <a:ext cx="282" cy="2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18000" tIns="10800" rIns="18000" bIns="10800" anchor="t" anchorCtr="0" upright="1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ru-RU" sz="1400" b="1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1</a:t>
              </a:r>
              <a:endParaRPr lang="ru-RU" sz="14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21" name="Text Box 44"/>
            <p:cNvSpPr txBox="1">
              <a:spLocks noChangeArrowheads="1"/>
            </p:cNvSpPr>
            <p:nvPr/>
          </p:nvSpPr>
          <p:spPr bwMode="auto">
            <a:xfrm>
              <a:off x="6933" y="7535"/>
              <a:ext cx="282" cy="2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18000" tIns="10800" rIns="18000" bIns="10800" anchor="t" anchorCtr="0" upright="1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ru-RU" sz="1400" b="1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2</a:t>
              </a:r>
              <a:endParaRPr lang="ru-RU" sz="14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22" name="Text Box 45"/>
            <p:cNvSpPr txBox="1">
              <a:spLocks noChangeArrowheads="1"/>
            </p:cNvSpPr>
            <p:nvPr/>
          </p:nvSpPr>
          <p:spPr bwMode="auto">
            <a:xfrm>
              <a:off x="7074" y="8093"/>
              <a:ext cx="282" cy="2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18000" tIns="10800" rIns="18000" bIns="10800" anchor="t" anchorCtr="0" upright="1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ru-RU" sz="1400" b="1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3</a:t>
              </a:r>
              <a:endParaRPr lang="ru-RU" sz="14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cxnSp>
          <p:nvCxnSpPr>
            <p:cNvPr id="23" name="Line 46"/>
            <p:cNvCxnSpPr>
              <a:cxnSpLocks noChangeShapeType="1"/>
            </p:cNvCxnSpPr>
            <p:nvPr/>
          </p:nvCxnSpPr>
          <p:spPr bwMode="auto">
            <a:xfrm>
              <a:off x="6368" y="7814"/>
              <a:ext cx="565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4" name="Line 47"/>
            <p:cNvCxnSpPr>
              <a:cxnSpLocks noChangeShapeType="1"/>
            </p:cNvCxnSpPr>
            <p:nvPr/>
          </p:nvCxnSpPr>
          <p:spPr bwMode="auto">
            <a:xfrm>
              <a:off x="6933" y="7814"/>
              <a:ext cx="0" cy="418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5" name="Line 48"/>
            <p:cNvCxnSpPr>
              <a:cxnSpLocks noChangeShapeType="1"/>
            </p:cNvCxnSpPr>
            <p:nvPr/>
          </p:nvCxnSpPr>
          <p:spPr bwMode="auto">
            <a:xfrm flipH="1" flipV="1">
              <a:off x="6368" y="7814"/>
              <a:ext cx="565" cy="418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</p:grpSp>
    </p:spTree>
    <p:extLst>
      <p:ext uri="{BB962C8B-B14F-4D97-AF65-F5344CB8AC3E}">
        <p14:creationId xmlns="" xmlns:p14="http://schemas.microsoft.com/office/powerpoint/2010/main" val="159464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 noRot="1" noChangeAspect="1" noMove="1" noResize="1" noEditPoints="1" noAdjustHandles="1" noChangeArrowheads="1" noChangeShapeType="1" noTextEdit="1"/>
          </p:cNvSpPr>
          <p:nvPr>
            <p:ph idx="1"/>
          </p:nvPr>
        </p:nvSpPr>
        <p:spPr>
          <a:xfrm>
            <a:off x="677334" y="656493"/>
            <a:ext cx="8596668" cy="5384870"/>
          </a:xfrm>
          <a:blipFill rotWithShape="0">
            <a:blip r:embed="rId2"/>
            <a:stretch>
              <a:fillRect l="-567" t="-793"/>
            </a:stretch>
          </a:blipFill>
        </p:spPr>
        <p:txBody>
          <a:bodyPr/>
          <a:lstStyle/>
          <a:p>
            <a:pPr>
              <a:buNone/>
            </a:pPr>
            <a:r>
              <a:rPr lang="ru-RU" dirty="0" smtClean="0">
                <a:noFill/>
              </a:rPr>
              <a:t>33</a:t>
            </a:r>
            <a:r>
              <a:rPr lang="ru-RU" dirty="0">
                <a:noFill/>
              </a:rPr>
              <a:t> </a:t>
            </a:r>
          </a:p>
        </p:txBody>
      </p:sp>
    </p:spTree>
    <p:extLst>
      <p:ext uri="{BB962C8B-B14F-4D97-AF65-F5344CB8AC3E}">
        <p14:creationId xmlns="" xmlns:p14="http://schemas.microsoft.com/office/powerpoint/2010/main" val="2289676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 smtClean="0">
                <a:solidFill>
                  <a:srgbClr val="90C226"/>
                </a:solidFill>
              </a:rPr>
              <a:t>Пример задания 2 </a:t>
            </a:r>
            <a:r>
              <a:rPr lang="ru-RU" sz="3200" dirty="0">
                <a:solidFill>
                  <a:srgbClr val="90C226"/>
                </a:solidFill>
              </a:rPr>
              <a:t>части билета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422401"/>
            <a:ext cx="8596668" cy="4618962"/>
          </a:xfrm>
        </p:spPr>
        <p:txBody>
          <a:bodyPr/>
          <a:lstStyle/>
          <a:p>
            <a:pPr marL="0" indent="0">
              <a:buNone/>
            </a:pPr>
            <a:r>
              <a:rPr lang="ru-RU" dirty="0">
                <a:solidFill>
                  <a:schemeClr val="accent1">
                    <a:lumMod val="50000"/>
                  </a:schemeClr>
                </a:solidFill>
                <a:ea typeface="Calibri" panose="020F0502020204030204" pitchFamily="34" charset="0"/>
              </a:rPr>
              <a:t>Шар, удерживаемый нитью в равновесии, покоится на дне </a:t>
            </a:r>
            <a:endParaRPr lang="ru-RU" dirty="0" smtClean="0">
              <a:solidFill>
                <a:schemeClr val="accent1">
                  <a:lumMod val="50000"/>
                </a:schemeClr>
              </a:solidFill>
              <a:ea typeface="Calibri" panose="020F0502020204030204" pitchFamily="34" charset="0"/>
            </a:endParaRPr>
          </a:p>
          <a:p>
            <a:pPr marL="0" indent="0">
              <a:buNone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ea typeface="Calibri" panose="020F0502020204030204" pitchFamily="34" charset="0"/>
              </a:rPr>
              <a:t>ящика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ea typeface="Calibri" panose="020F0502020204030204" pitchFamily="34" charset="0"/>
              </a:rPr>
              <a:t>. Максимальный угол наклона ящика равен α.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ea typeface="Calibri" panose="020F0502020204030204" pitchFamily="34" charset="0"/>
              </a:rPr>
              <a:t>Найти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ea typeface="Calibri" panose="020F0502020204030204" pitchFamily="34" charset="0"/>
              </a:rPr>
              <a:t>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ea typeface="Calibri" panose="020F0502020204030204" pitchFamily="34" charset="0"/>
              </a:rPr>
              <a:t>коэффициент трения μ между шаром и дном ящика.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ea typeface="Calibri" panose="020F0502020204030204" pitchFamily="34" charset="0"/>
              </a:rPr>
              <a:t>Тангенс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ea typeface="Calibri" panose="020F0502020204030204" pitchFamily="34" charset="0"/>
              </a:rPr>
              <a:t>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ea typeface="Calibri" panose="020F0502020204030204" pitchFamily="34" charset="0"/>
              </a:rPr>
              <a:t>α равен 0,4. </a:t>
            </a:r>
            <a:endParaRPr lang="ru-RU" dirty="0" smtClean="0">
              <a:solidFill>
                <a:schemeClr val="accent1">
                  <a:lumMod val="50000"/>
                </a:schemeClr>
              </a:solidFill>
              <a:ea typeface="Calibri" panose="020F0502020204030204" pitchFamily="34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dirty="0">
                <a:solidFill>
                  <a:schemeClr val="accent1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Решение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: 1) сделаем рисунок с указанием сил, действующих на шар: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endParaRPr lang="ru-RU" sz="1400" dirty="0">
              <a:solidFill>
                <a:schemeClr val="accent1">
                  <a:lumMod val="50000"/>
                </a:schemeClr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73155" y="1299409"/>
            <a:ext cx="2200847" cy="1261981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28398" y="3821863"/>
            <a:ext cx="2847079" cy="2024047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519958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41457" y="398585"/>
            <a:ext cx="8596668" cy="593187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cs typeface="Times New Roman" panose="02020603050405020304" pitchFamily="18" charset="0"/>
              </a:rPr>
              <a:t>2. Учитывая, что шар находится в состоянии равновесия, запишем правило моментов сил относительно точки касания шара и плоскости:</a:t>
            </a:r>
          </a:p>
          <a:p>
            <a:pPr marL="0" indent="0" algn="r">
              <a:spcBef>
                <a:spcPts val="0"/>
              </a:spcBef>
              <a:buNone/>
            </a:pPr>
            <a:r>
              <a:rPr lang="ru-RU" i="1" dirty="0" smtClean="0">
                <a:solidFill>
                  <a:schemeClr val="accent1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              </a:t>
            </a:r>
            <a:r>
              <a:rPr lang="en-US" i="1" dirty="0" smtClean="0">
                <a:solidFill>
                  <a:schemeClr val="accent1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R</a:t>
            </a:r>
            <a:r>
              <a:rPr lang="ru-RU" i="1" dirty="0">
                <a:solidFill>
                  <a:schemeClr val="accent1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∙</a:t>
            </a:r>
            <a:r>
              <a:rPr lang="en-US" i="1" dirty="0">
                <a:solidFill>
                  <a:schemeClr val="accent1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sinα</a:t>
            </a:r>
            <a:r>
              <a:rPr lang="ru-RU" i="1" dirty="0">
                <a:solidFill>
                  <a:schemeClr val="accent1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∙</a:t>
            </a:r>
            <a:r>
              <a:rPr lang="en-US" i="1" dirty="0">
                <a:solidFill>
                  <a:schemeClr val="accent1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mg</a:t>
            </a:r>
            <a:r>
              <a:rPr lang="ru-RU" i="1" dirty="0">
                <a:solidFill>
                  <a:schemeClr val="accent1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=</a:t>
            </a:r>
            <a:r>
              <a:rPr lang="en-US" i="1" dirty="0">
                <a:solidFill>
                  <a:schemeClr val="accent1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ru-RU" i="1" dirty="0">
                <a:solidFill>
                  <a:schemeClr val="accent1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∙2</a:t>
            </a:r>
            <a:r>
              <a:rPr lang="en-US" i="1" dirty="0" smtClean="0">
                <a:solidFill>
                  <a:schemeClr val="accent1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R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,                                      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(1)                                                 </a:t>
            </a:r>
            <a:endParaRPr lang="ru-RU" dirty="0" smtClean="0">
              <a:solidFill>
                <a:schemeClr val="accent1">
                  <a:lumMod val="50000"/>
                </a:schemeClr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dirty="0">
                <a:solidFill>
                  <a:schemeClr val="accent1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з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десь </a:t>
            </a:r>
            <a:r>
              <a:rPr lang="en-US" i="1" dirty="0">
                <a:solidFill>
                  <a:schemeClr val="accent1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R</a:t>
            </a:r>
            <a:r>
              <a:rPr lang="ru-RU" i="1" dirty="0">
                <a:solidFill>
                  <a:schemeClr val="accent1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∙</a:t>
            </a:r>
            <a:r>
              <a:rPr lang="en-US" i="1" dirty="0" smtClean="0">
                <a:solidFill>
                  <a:schemeClr val="accent1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sinα</a:t>
            </a:r>
            <a:r>
              <a:rPr lang="ru-RU" i="1" dirty="0" smtClean="0">
                <a:solidFill>
                  <a:schemeClr val="accent1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–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плечо силы тяжести, а </a:t>
            </a:r>
            <a:r>
              <a:rPr lang="en-US" i="1" dirty="0" smtClean="0">
                <a:solidFill>
                  <a:schemeClr val="accent1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2R</a:t>
            </a:r>
            <a:r>
              <a:rPr lang="ru-RU" i="1" dirty="0" smtClean="0">
                <a:solidFill>
                  <a:schemeClr val="accent1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–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плечо силы натяжения нити.</a:t>
            </a:r>
            <a:endParaRPr lang="ru-RU" dirty="0">
              <a:solidFill>
                <a:schemeClr val="accent1">
                  <a:lumMod val="50000"/>
                </a:schemeClr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cs typeface="Times New Roman" panose="02020603050405020304" pitchFamily="18" charset="0"/>
              </a:rPr>
              <a:t>3. Поскольку векторная сумма сил, действующих на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  <a:cs typeface="Times New Roman" panose="02020603050405020304" pitchFamily="18" charset="0"/>
              </a:rPr>
              <a:t>на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cs typeface="Times New Roman" panose="02020603050405020304" pitchFamily="18" charset="0"/>
              </a:rPr>
              <a:t> шар, равна нулю, то в проекциях на ось,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  <a:cs typeface="Times New Roman" panose="02020603050405020304" pitchFamily="18" charset="0"/>
              </a:rPr>
              <a:t>сонаправленную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cs typeface="Times New Roman" panose="02020603050405020304" pitchFamily="18" charset="0"/>
              </a:rPr>
              <a:t> 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cs typeface="Times New Roman" panose="02020603050405020304" pitchFamily="18" charset="0"/>
              </a:rPr>
              <a:t>N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cs typeface="Times New Roman" panose="02020603050405020304" pitchFamily="18" charset="0"/>
              </a:rPr>
              <a:t>, получим</a:t>
            </a:r>
          </a:p>
          <a:p>
            <a:pPr marL="0" indent="0" algn="r">
              <a:spcBef>
                <a:spcPts val="0"/>
              </a:spcBef>
              <a:buNone/>
            </a:pPr>
            <a:r>
              <a:rPr lang="ru-RU" i="1" dirty="0" smtClean="0">
                <a:solidFill>
                  <a:schemeClr val="accent1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  </a:t>
            </a:r>
            <a:r>
              <a:rPr lang="en-US" i="1" dirty="0" smtClean="0">
                <a:solidFill>
                  <a:schemeClr val="accent1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lang="ru-RU" i="1" dirty="0" smtClean="0">
                <a:solidFill>
                  <a:schemeClr val="accent1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en-US" i="1" dirty="0" smtClean="0">
                <a:solidFill>
                  <a:schemeClr val="accent1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mg</a:t>
            </a:r>
            <a:r>
              <a:rPr lang="ru-RU" i="1" dirty="0">
                <a:solidFill>
                  <a:schemeClr val="accent1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∙</a:t>
            </a:r>
            <a:r>
              <a:rPr lang="en-US" i="1" dirty="0">
                <a:solidFill>
                  <a:schemeClr val="accent1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cosα</a:t>
            </a:r>
            <a:r>
              <a:rPr lang="ru-RU" i="1" dirty="0" smtClean="0">
                <a:solidFill>
                  <a:schemeClr val="accent1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=0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,                                           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(2)                                                               </a:t>
            </a:r>
            <a:endParaRPr lang="ru-RU" dirty="0" smtClean="0">
              <a:solidFill>
                <a:schemeClr val="accent1">
                  <a:lumMod val="50000"/>
                </a:schemeClr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а на ось,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сонаправленную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Т</a:t>
            </a:r>
          </a:p>
          <a:p>
            <a:pPr marL="0" indent="0" algn="r">
              <a:spcBef>
                <a:spcPts val="0"/>
              </a:spcBef>
              <a:buNone/>
            </a:pPr>
            <a:r>
              <a:rPr lang="ru-RU" i="1" dirty="0" smtClean="0">
                <a:solidFill>
                  <a:schemeClr val="accent1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</a:t>
            </a:r>
            <a:r>
              <a:rPr lang="en-US" i="1" dirty="0" smtClean="0">
                <a:solidFill>
                  <a:schemeClr val="accent1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ru-RU" i="1" dirty="0">
                <a:solidFill>
                  <a:schemeClr val="accent1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+μ</a:t>
            </a:r>
            <a:r>
              <a:rPr lang="en-US" i="1" dirty="0" smtClean="0">
                <a:solidFill>
                  <a:schemeClr val="accent1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lang="ru-RU" i="1" dirty="0" smtClean="0">
                <a:solidFill>
                  <a:schemeClr val="accent1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-</a:t>
            </a:r>
            <a:r>
              <a:rPr lang="en-US" i="1" dirty="0" smtClean="0">
                <a:solidFill>
                  <a:schemeClr val="accent1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mg</a:t>
            </a:r>
            <a:r>
              <a:rPr lang="ru-RU" i="1" dirty="0">
                <a:solidFill>
                  <a:schemeClr val="accent1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∙</a:t>
            </a:r>
            <a:r>
              <a:rPr lang="en-US" i="1" dirty="0">
                <a:solidFill>
                  <a:schemeClr val="accent1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sinα</a:t>
            </a:r>
            <a:r>
              <a:rPr lang="ru-RU" i="1" dirty="0" smtClean="0">
                <a:solidFill>
                  <a:schemeClr val="accent1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=0.                                        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(3)</a:t>
            </a:r>
            <a:r>
              <a:rPr lang="ru-RU" i="1" dirty="0" smtClean="0">
                <a:solidFill>
                  <a:schemeClr val="accent1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                        </a:t>
            </a:r>
            <a:endParaRPr lang="ru-RU" dirty="0">
              <a:solidFill>
                <a:schemeClr val="accent1">
                  <a:lumMod val="50000"/>
                </a:schemeClr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cs typeface="Times New Roman" panose="02020603050405020304" pitchFamily="18" charset="0"/>
              </a:rPr>
              <a:t>Здесь </a:t>
            </a:r>
            <a:r>
              <a:rPr lang="en-US" i="1" dirty="0" smtClean="0">
                <a:solidFill>
                  <a:schemeClr val="accent1">
                    <a:lumMod val="50000"/>
                  </a:schemeClr>
                </a:solidFill>
                <a:cs typeface="Times New Roman" panose="02020603050405020304" pitchFamily="18" charset="0"/>
              </a:rPr>
              <a:t>F</a:t>
            </a:r>
            <a:r>
              <a:rPr lang="ru-RU" i="1" dirty="0" err="1" smtClean="0">
                <a:solidFill>
                  <a:schemeClr val="accent1">
                    <a:lumMod val="50000"/>
                  </a:schemeClr>
                </a:solidFill>
                <a:cs typeface="Times New Roman" panose="02020603050405020304" pitchFamily="18" charset="0"/>
              </a:rPr>
              <a:t>тр</a:t>
            </a:r>
            <a:r>
              <a:rPr lang="ru-RU" i="1" dirty="0" smtClean="0">
                <a:solidFill>
                  <a:schemeClr val="accent1">
                    <a:lumMod val="50000"/>
                  </a:schemeClr>
                </a:solidFill>
                <a:cs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cs typeface="Times New Roman" panose="02020603050405020304" pitchFamily="18" charset="0"/>
              </a:rPr>
              <a:t>= </a:t>
            </a:r>
            <a:r>
              <a:rPr lang="ru-RU" i="1" dirty="0" smtClean="0">
                <a:solidFill>
                  <a:schemeClr val="accent1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μ</a:t>
            </a:r>
            <a:r>
              <a:rPr lang="en-US" i="1" dirty="0" smtClean="0">
                <a:solidFill>
                  <a:schemeClr val="accent1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lang="ru-RU" i="1" dirty="0" smtClean="0">
                <a:solidFill>
                  <a:schemeClr val="accent1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–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сила трения</a:t>
            </a:r>
            <a:r>
              <a:rPr lang="ru-RU" i="1" dirty="0" smtClean="0">
                <a:solidFill>
                  <a:schemeClr val="accent1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cs typeface="Times New Roman" panose="02020603050405020304" pitchFamily="18" charset="0"/>
              </a:rPr>
              <a:t>4. Выразим силу натяжения нити из уравнений 2 и 3, исключив </a:t>
            </a:r>
            <a:r>
              <a:rPr lang="en-US" i="1" dirty="0" smtClean="0">
                <a:solidFill>
                  <a:schemeClr val="accent1">
                    <a:lumMod val="50000"/>
                  </a:schemeClr>
                </a:solidFill>
                <a:cs typeface="Times New Roman" panose="02020603050405020304" pitchFamily="18" charset="0"/>
              </a:rPr>
              <a:t>N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cs typeface="Times New Roman" panose="02020603050405020304" pitchFamily="18" charset="0"/>
              </a:rPr>
              <a:t>: </a:t>
            </a:r>
          </a:p>
          <a:p>
            <a:pPr marL="0" indent="0" algn="r">
              <a:spcBef>
                <a:spcPts val="0"/>
              </a:spcBef>
              <a:buNone/>
            </a:pPr>
            <a:r>
              <a:rPr lang="ru-RU" i="1" dirty="0" smtClean="0">
                <a:solidFill>
                  <a:schemeClr val="accent1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  </a:t>
            </a:r>
            <a:r>
              <a:rPr lang="en-US" i="1" dirty="0" smtClean="0">
                <a:solidFill>
                  <a:schemeClr val="accent1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ru-RU" i="1" dirty="0">
                <a:solidFill>
                  <a:schemeClr val="accent1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= </a:t>
            </a:r>
            <a:r>
              <a:rPr lang="en-US" i="1" dirty="0">
                <a:solidFill>
                  <a:schemeClr val="accent1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mg</a:t>
            </a:r>
            <a:r>
              <a:rPr lang="ru-RU" i="1" dirty="0">
                <a:solidFill>
                  <a:schemeClr val="accent1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∙(</a:t>
            </a:r>
            <a:r>
              <a:rPr lang="en-US" i="1" dirty="0">
                <a:solidFill>
                  <a:schemeClr val="accent1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sinα</a:t>
            </a:r>
            <a:r>
              <a:rPr lang="ru-RU" i="1" dirty="0">
                <a:solidFill>
                  <a:schemeClr val="accent1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- μ </a:t>
            </a:r>
            <a:r>
              <a:rPr lang="en-US" i="1" dirty="0">
                <a:solidFill>
                  <a:schemeClr val="accent1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mg</a:t>
            </a:r>
            <a:r>
              <a:rPr lang="ru-RU" i="1" dirty="0">
                <a:solidFill>
                  <a:schemeClr val="accent1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∙</a:t>
            </a:r>
            <a:r>
              <a:rPr lang="en-US" i="1" dirty="0">
                <a:solidFill>
                  <a:schemeClr val="accent1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cosα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).                                      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(4)                                              </a:t>
            </a:r>
            <a:endParaRPr lang="ru-RU" dirty="0" smtClean="0">
              <a:solidFill>
                <a:schemeClr val="accent1">
                  <a:lumMod val="50000"/>
                </a:schemeClr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5. Подставим (4) в (1) и выразим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ea typeface="Calibri" panose="020F0502020204030204" pitchFamily="34" charset="0"/>
              </a:rPr>
              <a:t>μ (коэффициент трения):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i="1" dirty="0">
                <a:solidFill>
                  <a:schemeClr val="accent1">
                    <a:lumMod val="50000"/>
                  </a:schemeClr>
                </a:solidFill>
                <a:ea typeface="Calibri" panose="020F0502020204030204" pitchFamily="34" charset="0"/>
              </a:rPr>
              <a:t>R</a:t>
            </a:r>
            <a:r>
              <a:rPr lang="ru-RU" i="1" dirty="0">
                <a:solidFill>
                  <a:schemeClr val="accent1">
                    <a:lumMod val="50000"/>
                  </a:schemeClr>
                </a:solidFill>
                <a:ea typeface="Calibri" panose="020F0502020204030204" pitchFamily="34" charset="0"/>
              </a:rPr>
              <a:t>∙</a:t>
            </a:r>
            <a:r>
              <a:rPr lang="en-US" i="1" dirty="0">
                <a:solidFill>
                  <a:schemeClr val="accent1">
                    <a:lumMod val="50000"/>
                  </a:schemeClr>
                </a:solidFill>
                <a:ea typeface="Calibri" panose="020F0502020204030204" pitchFamily="34" charset="0"/>
              </a:rPr>
              <a:t>sinα</a:t>
            </a:r>
            <a:r>
              <a:rPr lang="ru-RU" i="1" dirty="0">
                <a:solidFill>
                  <a:schemeClr val="accent1">
                    <a:lumMod val="50000"/>
                  </a:schemeClr>
                </a:solidFill>
                <a:ea typeface="Calibri" panose="020F0502020204030204" pitchFamily="34" charset="0"/>
              </a:rPr>
              <a:t>∙</a:t>
            </a:r>
            <a:r>
              <a:rPr lang="en-US" i="1" dirty="0">
                <a:solidFill>
                  <a:schemeClr val="accent1">
                    <a:lumMod val="50000"/>
                  </a:schemeClr>
                </a:solidFill>
                <a:ea typeface="Calibri" panose="020F0502020204030204" pitchFamily="34" charset="0"/>
              </a:rPr>
              <a:t>mg</a:t>
            </a:r>
            <a:r>
              <a:rPr lang="ru-RU" i="1" dirty="0">
                <a:solidFill>
                  <a:schemeClr val="accent1">
                    <a:lumMod val="50000"/>
                  </a:schemeClr>
                </a:solidFill>
                <a:ea typeface="Calibri" panose="020F0502020204030204" pitchFamily="34" charset="0"/>
              </a:rPr>
              <a:t>=2</a:t>
            </a:r>
            <a:r>
              <a:rPr lang="en-US" i="1" dirty="0">
                <a:solidFill>
                  <a:schemeClr val="accent1">
                    <a:lumMod val="50000"/>
                  </a:schemeClr>
                </a:solidFill>
                <a:ea typeface="Calibri" panose="020F0502020204030204" pitchFamily="34" charset="0"/>
              </a:rPr>
              <a:t>R</a:t>
            </a:r>
            <a:r>
              <a:rPr lang="ru-RU" i="1" dirty="0">
                <a:solidFill>
                  <a:schemeClr val="accent1">
                    <a:lumMod val="50000"/>
                  </a:schemeClr>
                </a:solidFill>
                <a:ea typeface="Calibri" panose="020F0502020204030204" pitchFamily="34" charset="0"/>
              </a:rPr>
              <a:t>∙ </a:t>
            </a:r>
            <a:r>
              <a:rPr lang="en-US" i="1" dirty="0">
                <a:solidFill>
                  <a:schemeClr val="accent1">
                    <a:lumMod val="50000"/>
                  </a:schemeClr>
                </a:solidFill>
                <a:ea typeface="Calibri" panose="020F0502020204030204" pitchFamily="34" charset="0"/>
              </a:rPr>
              <a:t>mg</a:t>
            </a:r>
            <a:r>
              <a:rPr lang="ru-RU" i="1" dirty="0">
                <a:solidFill>
                  <a:schemeClr val="accent1">
                    <a:lumMod val="50000"/>
                  </a:schemeClr>
                </a:solidFill>
                <a:ea typeface="Calibri" panose="020F0502020204030204" pitchFamily="34" charset="0"/>
              </a:rPr>
              <a:t>(</a:t>
            </a:r>
            <a:r>
              <a:rPr lang="en-US" i="1" dirty="0">
                <a:solidFill>
                  <a:schemeClr val="accent1">
                    <a:lumMod val="50000"/>
                  </a:schemeClr>
                </a:solidFill>
                <a:ea typeface="Calibri" panose="020F0502020204030204" pitchFamily="34" charset="0"/>
              </a:rPr>
              <a:t>sinα</a:t>
            </a:r>
            <a:r>
              <a:rPr lang="ru-RU" i="1" dirty="0">
                <a:solidFill>
                  <a:schemeClr val="accent1">
                    <a:lumMod val="50000"/>
                  </a:schemeClr>
                </a:solidFill>
                <a:ea typeface="Calibri" panose="020F0502020204030204" pitchFamily="34" charset="0"/>
              </a:rPr>
              <a:t>- μ </a:t>
            </a:r>
            <a:r>
              <a:rPr lang="en-US" i="1" dirty="0">
                <a:solidFill>
                  <a:schemeClr val="accent1">
                    <a:lumMod val="50000"/>
                  </a:schemeClr>
                </a:solidFill>
                <a:ea typeface="Calibri" panose="020F0502020204030204" pitchFamily="34" charset="0"/>
              </a:rPr>
              <a:t>mg</a:t>
            </a:r>
            <a:r>
              <a:rPr lang="ru-RU" i="1" dirty="0">
                <a:solidFill>
                  <a:schemeClr val="accent1">
                    <a:lumMod val="50000"/>
                  </a:schemeClr>
                </a:solidFill>
                <a:ea typeface="Calibri" panose="020F0502020204030204" pitchFamily="34" charset="0"/>
              </a:rPr>
              <a:t>∙</a:t>
            </a:r>
            <a:r>
              <a:rPr lang="en-US" i="1" dirty="0">
                <a:solidFill>
                  <a:schemeClr val="accent1">
                    <a:lumMod val="50000"/>
                  </a:schemeClr>
                </a:solidFill>
                <a:ea typeface="Calibri" panose="020F0502020204030204" pitchFamily="34" charset="0"/>
              </a:rPr>
              <a:t>cosα</a:t>
            </a:r>
            <a:r>
              <a:rPr lang="ru-RU" i="1" dirty="0" smtClean="0">
                <a:solidFill>
                  <a:schemeClr val="accent1">
                    <a:lumMod val="50000"/>
                  </a:schemeClr>
                </a:solidFill>
                <a:ea typeface="Calibri" panose="020F0502020204030204" pitchFamily="34" charset="0"/>
              </a:rPr>
              <a:t>); </a:t>
            </a:r>
            <a:r>
              <a:rPr lang="en-US" i="1" dirty="0">
                <a:solidFill>
                  <a:schemeClr val="accent1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sinα</a:t>
            </a:r>
            <a:r>
              <a:rPr lang="ru-RU" i="1" dirty="0">
                <a:solidFill>
                  <a:schemeClr val="accent1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=2∙ (</a:t>
            </a:r>
            <a:r>
              <a:rPr lang="en-US" i="1" dirty="0">
                <a:solidFill>
                  <a:schemeClr val="accent1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sinα</a:t>
            </a:r>
            <a:r>
              <a:rPr lang="ru-RU" i="1" dirty="0">
                <a:solidFill>
                  <a:schemeClr val="accent1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- μ ∙</a:t>
            </a:r>
            <a:r>
              <a:rPr lang="en-US" i="1" dirty="0">
                <a:solidFill>
                  <a:schemeClr val="accent1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cosα</a:t>
            </a:r>
            <a:r>
              <a:rPr lang="ru-RU" i="1" dirty="0" smtClean="0">
                <a:solidFill>
                  <a:schemeClr val="accent1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); </a:t>
            </a:r>
            <a:r>
              <a:rPr lang="en-US" i="1" dirty="0">
                <a:solidFill>
                  <a:schemeClr val="accent1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sinα</a:t>
            </a:r>
            <a:r>
              <a:rPr lang="ru-RU" i="1" dirty="0">
                <a:solidFill>
                  <a:schemeClr val="accent1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=2 μ ∙</a:t>
            </a:r>
            <a:r>
              <a:rPr lang="en-US" i="1" dirty="0" smtClean="0">
                <a:solidFill>
                  <a:schemeClr val="accent1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cosα</a:t>
            </a:r>
            <a:r>
              <a:rPr lang="ru-RU" i="1" dirty="0" smtClean="0">
                <a:solidFill>
                  <a:schemeClr val="accent1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i="1" dirty="0">
                <a:solidFill>
                  <a:schemeClr val="accent1">
                    <a:lumMod val="50000"/>
                  </a:schemeClr>
                </a:solidFill>
                <a:ea typeface="Calibri" panose="020F0502020204030204" pitchFamily="34" charset="0"/>
              </a:rPr>
              <a:t>μ = 0,5∙ </a:t>
            </a:r>
            <a:r>
              <a:rPr lang="en-US" i="1" dirty="0" err="1">
                <a:solidFill>
                  <a:schemeClr val="accent1">
                    <a:lumMod val="50000"/>
                  </a:schemeClr>
                </a:solidFill>
                <a:ea typeface="Calibri" panose="020F0502020204030204" pitchFamily="34" charset="0"/>
              </a:rPr>
              <a:t>tg</a:t>
            </a:r>
            <a:r>
              <a:rPr lang="en-US" i="1" dirty="0">
                <a:solidFill>
                  <a:schemeClr val="accent1">
                    <a:lumMod val="50000"/>
                  </a:schemeClr>
                </a:solidFill>
                <a:ea typeface="Calibri" panose="020F0502020204030204" pitchFamily="34" charset="0"/>
              </a:rPr>
              <a:t>α</a:t>
            </a:r>
            <a:r>
              <a:rPr lang="ru-RU" i="1" dirty="0">
                <a:solidFill>
                  <a:schemeClr val="accent1">
                    <a:lumMod val="50000"/>
                  </a:schemeClr>
                </a:solidFill>
                <a:ea typeface="Calibri" panose="020F0502020204030204" pitchFamily="34" charset="0"/>
              </a:rPr>
              <a:t>; </a:t>
            </a:r>
            <a:endParaRPr lang="ru-RU" i="1" dirty="0" smtClean="0">
              <a:solidFill>
                <a:schemeClr val="accent1">
                  <a:lumMod val="50000"/>
                </a:schemeClr>
              </a:solidFill>
              <a:ea typeface="Calibri" panose="020F050202020403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6. Подставим в полученное выражение численное значение </a:t>
            </a:r>
            <a:r>
              <a:rPr lang="en-US" i="1" dirty="0" err="1" smtClean="0">
                <a:solidFill>
                  <a:schemeClr val="accent1">
                    <a:lumMod val="50000"/>
                  </a:schemeClr>
                </a:solidFill>
                <a:cs typeface="Times New Roman" panose="02020603050405020304" pitchFamily="18" charset="0"/>
              </a:rPr>
              <a:t>tg</a:t>
            </a:r>
            <a:r>
              <a:rPr lang="en-US" i="1" dirty="0" smtClean="0">
                <a:solidFill>
                  <a:schemeClr val="accent1">
                    <a:lumMod val="50000"/>
                  </a:schemeClr>
                </a:solidFill>
                <a:cs typeface="Times New Roman" panose="02020603050405020304" pitchFamily="18" charset="0"/>
              </a:rPr>
              <a:t>α</a:t>
            </a:r>
            <a:r>
              <a:rPr lang="ru-RU" i="1" dirty="0" smtClean="0">
                <a:solidFill>
                  <a:schemeClr val="accent1">
                    <a:lumMod val="50000"/>
                  </a:schemeClr>
                </a:solidFill>
                <a:cs typeface="Times New Roman" panose="02020603050405020304" pitchFamily="18" charset="0"/>
              </a:rPr>
              <a:t>: </a:t>
            </a:r>
            <a:endParaRPr lang="ru-RU" i="1" dirty="0">
              <a:solidFill>
                <a:schemeClr val="accent1">
                  <a:lumMod val="50000"/>
                </a:schemeClr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i="1" dirty="0">
                <a:solidFill>
                  <a:schemeClr val="accent1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μ = 0,5∙0,4 = </a:t>
            </a:r>
            <a:r>
              <a:rPr lang="ru-RU" i="1" dirty="0" smtClean="0">
                <a:solidFill>
                  <a:schemeClr val="accent1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0,2 </a:t>
            </a:r>
            <a:endParaRPr lang="ru-RU" dirty="0">
              <a:solidFill>
                <a:schemeClr val="accent1">
                  <a:lumMod val="50000"/>
                </a:schemeClr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Ответ: </a:t>
            </a:r>
            <a:r>
              <a:rPr lang="ru-RU" i="1" dirty="0" smtClean="0">
                <a:solidFill>
                  <a:schemeClr val="accent1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0,2</a:t>
            </a:r>
            <a:endParaRPr lang="ru-RU" i="1" dirty="0">
              <a:solidFill>
                <a:schemeClr val="accent1">
                  <a:lumMod val="50000"/>
                </a:schemeClr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1400" i="1" dirty="0" smtClean="0">
                <a:solidFill>
                  <a:schemeClr val="accent1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Примечание: в данном случае ответом является безразмерная величина, но если в  ответе - размерная величина, то необходимо указать ее размерность (см, кг, Н и т.п.).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endParaRPr lang="ru-RU" sz="1400" i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endParaRPr lang="ru-RU" i="1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endParaRPr lang="ru-RU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71709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рань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216</TotalTime>
  <Words>692</Words>
  <Application>Microsoft Office PowerPoint</Application>
  <PresentationFormat>Произвольный</PresentationFormat>
  <Paragraphs>65</Paragraphs>
  <Slides>11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3" baseType="lpstr">
      <vt:lpstr>Грань</vt:lpstr>
      <vt:lpstr>Формула</vt:lpstr>
      <vt:lpstr>Методические материалы для подготовки к вступительным экзаменам по физике в ТвГТУ</vt:lpstr>
      <vt:lpstr>СТРУКТУРА БИЛЕТА ПО ФИЗИКЕ</vt:lpstr>
      <vt:lpstr>Распределение экзаменационных вопросов по темам</vt:lpstr>
      <vt:lpstr>Длительность экзамена</vt:lpstr>
      <vt:lpstr>Примеры заданий 1 части билета</vt:lpstr>
      <vt:lpstr>Слайд 6</vt:lpstr>
      <vt:lpstr>Слайд 7</vt:lpstr>
      <vt:lpstr>Пример задания 2 части билета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Методические материалы для подготовки к вступительным экзаменам по физике в ТвГТУ</dc:title>
  <dc:creator>Ирина</dc:creator>
  <cp:lastModifiedBy>User</cp:lastModifiedBy>
  <cp:revision>38</cp:revision>
  <dcterms:created xsi:type="dcterms:W3CDTF">2020-07-28T12:04:33Z</dcterms:created>
  <dcterms:modified xsi:type="dcterms:W3CDTF">2022-07-16T08:17:31Z</dcterms:modified>
</cp:coreProperties>
</file>